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3" r:id="rId2"/>
    <p:sldMasterId id="2147483661" r:id="rId3"/>
  </p:sldMasterIdLst>
  <p:notesMasterIdLst>
    <p:notesMasterId r:id="rId10"/>
  </p:notesMasterIdLst>
  <p:handoutMasterIdLst>
    <p:handoutMasterId r:id="rId11"/>
  </p:handoutMasterIdLst>
  <p:sldIdLst>
    <p:sldId id="256" r:id="rId4"/>
    <p:sldId id="259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ADE9B96-A714-491F-AF5F-BB9F273C6AF1}" type="datetime1">
              <a:rPr lang="en-US" altLang="ru-RU"/>
              <a:pPr>
                <a:defRPr/>
              </a:pPr>
              <a:t>12/19/2017</a:t>
            </a:fld>
            <a:endParaRPr lang="en-US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D32D74-DAD7-4296-9CDD-3DDD8C87E5A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61902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6982DF-ECC2-4D1D-B4F7-FA8FBF8B8AD8}" type="datetime1">
              <a:rPr lang="en-US" altLang="ru-RU"/>
              <a:pPr>
                <a:defRPr/>
              </a:pPr>
              <a:t>12/19/2017</a:t>
            </a:fld>
            <a:endParaRPr lang="en-US" alt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noProof="0" smtClean="0"/>
              <a:t>Click to edit Master text styles</a:t>
            </a:r>
          </a:p>
          <a:p>
            <a:pPr lvl="1"/>
            <a:r>
              <a:rPr lang="ru-RU" altLang="ru-RU" noProof="0" smtClean="0"/>
              <a:t>Second level</a:t>
            </a:r>
          </a:p>
          <a:p>
            <a:pPr lvl="2"/>
            <a:r>
              <a:rPr lang="ru-RU" altLang="ru-RU" noProof="0" smtClean="0"/>
              <a:t>Third level</a:t>
            </a:r>
          </a:p>
          <a:p>
            <a:pPr lvl="3"/>
            <a:r>
              <a:rPr lang="ru-RU" altLang="ru-RU" noProof="0" smtClean="0"/>
              <a:t>Fourth level</a:t>
            </a:r>
          </a:p>
          <a:p>
            <a:pPr lvl="4"/>
            <a:r>
              <a:rPr lang="ru-RU" altLang="ru-RU" noProof="0" smtClean="0"/>
              <a:t>Fifth level</a:t>
            </a:r>
            <a:endParaRPr lang="en-US" alt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E26301-55CC-40C4-AFBF-0C898A69439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53815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EA449-E286-4BC2-A345-080B3A73999F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E429-D06D-4934-81D3-C5984BCB8A1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5942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5911-88BE-4C07-9E90-F1E10F1836DF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D5C4-46BC-403A-A698-18CF93227FB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4658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0F3D-93C5-44F0-A6AD-0183D315EE92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E9246-909A-4134-9E09-D78CB6D02AE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5437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C8C2-B00B-43AB-8BC4-8AAB1069F54C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20A7E-A499-4299-9A8C-DA6F360EE7A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07850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8A62-85D4-4990-8B49-BD9F2B08F9F3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615A9-2D99-4870-B15B-62F201E0818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10646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B163-2F1E-4E07-8D4B-4CF2A1D6D281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8C572-D164-4FD0-B6D6-A2A8D1D5B8C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62885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846B-1246-4EA8-998D-AE29F95ACD30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01ED5-A606-4D39-8043-3AEFAB89A66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6771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7BD53-1BF3-44EF-9C13-863BB6DECA31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EE8D4-7FF6-4373-9C07-6C3CC7309E0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14616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CBC45-6EB0-4AE7-986B-A4B473B32E03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D881-C438-412E-9335-E4255A0CFD5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83207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8032-EFE4-4289-BE80-6247600387FB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1A588-2989-4C53-BFB2-A4ADD94C472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68581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4907C-BC81-48AA-B6DB-31A7273848FA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159B-2B28-4148-95BF-F56F2722DFA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3191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44280-F168-49DF-9FD4-B7E4D8E5EF1A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CE3D-3D30-4B99-AFCF-8BBEA376AB1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34961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64808-87D0-4040-AF3B-AE03621DDCCA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A8DD-6312-4150-8DB4-A8A26EBC49A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1199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9AF28-29A2-4D69-BD1F-83F0E31DDAD4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1935-BB5F-4439-BE1D-EEEE7BB6147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47726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FC991-9CC3-4814-B340-ECEECD58BA87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4394-563E-4B7E-A349-D414D50F808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691168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CB53-7462-4353-B576-2218C6D38A8D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6A801-C830-4A64-9039-B915750AF74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882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5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24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AA3C8-C61A-4D21-B3E2-933F93440A90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1A2EE-4E3C-4693-BEEF-5D4E3E26AD4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321319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F4ED9-D566-4482-9E85-CD5370453DA0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D6997-BBAD-466B-8752-E45990B0DC3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79130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6B1EA-2E3B-416F-9D30-E975AE866D2D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B01BA-95AD-432B-AE2F-58CE5B0996A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886522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957E-3A23-4E04-BF27-32A1BC21AA27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BC3DA-0EC9-4218-AC32-AF92C49695E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193975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8FA5-1663-438D-8C37-9174A683B692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CD29-F302-4B30-B2F6-7CE1532A0FE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5744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7DF31-C339-44D8-AEC5-6678BD74AC91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6E30D-047F-4AA2-94E5-2555E277E3B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407434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7CCF9-77EA-44AA-AA99-364DECF94F55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465A-4401-4DDF-9E0F-596EDA02165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152354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726F8-72E6-4C95-A0C6-23E4F9EF76DD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D6AF-4818-4106-B34E-D6B36BCC946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002363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8459-8B6C-47E4-AD92-A2DC0573A267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93D0-0F08-476C-A6CD-C6A2F74E0EB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37665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49A00-6C95-48B5-A9F5-480D47B3F701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6566-B8AB-4BFE-A4A8-69B6813DB20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270945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88E2-5D7A-4632-B375-F962CE1538E6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D12CA-5C21-4F63-AE29-B8DADC64325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631578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0CE1-9CCE-4345-B94A-BB7254197FE6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BCCB8-2451-4085-A2E5-B369DF277F4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2687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D829B-DCEC-4E66-B919-939B03C4F963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002C-25BA-4552-91F3-3ADA28223D2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5568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2285B-FF21-459B-95D5-6B8FF430A19E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5672-6B43-443F-A9C6-FD8F01EB4B6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257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CBE2-5C26-47CB-B062-4C16461529E2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6DF4-77F3-433C-83DA-DB69CCD3E08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9215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933AC-EDB3-4F15-8E9A-0943F955FA9B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02DD6-3236-49CB-A5D3-6840A8479A0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8109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3CBEE-0EE9-435F-9F68-713F4A8B35D2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9D676-40BB-49B6-9AA2-EBA4F336D8C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2213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17FE7-9C86-4E83-ACC7-2F6819F859FA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41583-A237-473E-920A-F9A968D78F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8649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4F49B6-A7D0-40FD-9541-DB9FF454AD46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A0147AF-9778-4283-9EAB-B672B407D7E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80A2BB2-22EE-4A50-A315-E22CFD93E396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7AC3401-17C4-4260-BEBA-19DA8D3812C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E900742-3CD8-4868-A910-35406AF1D349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F1C229D-6CAC-4437-926E-2BA4CF780C2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pic>
        <p:nvPicPr>
          <p:cNvPr id="3079" name="Picture 2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93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ubtitle 2"/>
          <p:cNvSpPr>
            <a:spLocks noGrp="1"/>
          </p:cNvSpPr>
          <p:nvPr>
            <p:ph type="subTitle" idx="1"/>
          </p:nvPr>
        </p:nvSpPr>
        <p:spPr>
          <a:xfrm>
            <a:off x="958850" y="4792663"/>
            <a:ext cx="8064500" cy="1012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altLang="ru-RU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Контроль закупок и </a:t>
            </a:r>
            <a:br>
              <a:rPr lang="ru-RU" altLang="ru-RU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r>
              <a:rPr lang="ru-RU" altLang="ru-RU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антимонопольный контроль органов власти </a:t>
            </a:r>
            <a:endParaRPr lang="en-US" alt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 bwMode="auto">
          <a:xfrm>
            <a:off x="4549775" y="5773738"/>
            <a:ext cx="4418013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Мадасов Максим Игоревич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alt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Заместитель руководителя – начальник отдела контроля закупок и антимонопольного контроля органов власти Бурятского УФАС России</a:t>
            </a:r>
            <a:endParaRPr lang="en-US" alt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0325" y="-22857"/>
            <a:ext cx="66929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Правоприменительная практика</a:t>
            </a:r>
            <a:endParaRPr lang="en-US" alt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58800" y="2087563"/>
            <a:ext cx="8229600" cy="3221037"/>
          </a:xfrm>
          <a:ln w="3175"/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1. Государственные и муниципальные закупки</a:t>
            </a:r>
            <a:b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r>
              <a:rPr lang="ru-RU" alt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Ф</a:t>
            </a:r>
            <a:r>
              <a:rPr lang="ru-RU" alt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едеральный </a:t>
            </a:r>
            <a:r>
              <a:rPr lang="ru-RU" alt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закон от </a:t>
            </a:r>
            <a:r>
              <a:rPr lang="ru-RU" alt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05.04.2013 №</a:t>
            </a:r>
            <a:r>
              <a:rPr lang="ru-RU" alt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44-ФЗ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alt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»</a:t>
            </a:r>
          </a:p>
          <a:p>
            <a:pPr marL="0" indent="0" eaLnBrk="1" hangingPunct="1">
              <a:buNone/>
              <a:defRPr/>
            </a:pPr>
            <a:endParaRPr lang="ru-RU" alt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2. Антимонопольный контроль органов власти </a:t>
            </a:r>
            <a:b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r>
              <a:rPr lang="ru-RU" alt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Федеральный закон от 26.07.2006 №135-ФЗ «О защите конкуренции» </a:t>
            </a:r>
            <a:br>
              <a:rPr lang="ru-RU" alt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r>
              <a:rPr lang="ru-RU" alt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(статьи 15, 16, 17, 17.1, 19-21)</a:t>
            </a:r>
            <a:br>
              <a:rPr lang="ru-RU" alt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endParaRPr lang="ru-RU" alt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alt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*. Участие в коллегиальном органе в области государственного регулирования тарифов</a:t>
            </a:r>
            <a:b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r>
              <a:rPr lang="ru-RU" alt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Законодательство о регулировании тарифов</a:t>
            </a: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/>
            </a:r>
            <a:b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endParaRPr lang="ru-RU" alt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6F2B8F-6965-4092-ABC2-D662311D4F53}" type="slidenum">
              <a:rPr lang="en-US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ru-RU" sz="1200" dirty="0" smtClean="0">
              <a:solidFill>
                <a:srgbClr val="898989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558800" y="4953994"/>
            <a:ext cx="793520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18BFA8-2E34-4B7A-B8A4-56A2B4D057AE}" type="slidenum">
              <a:rPr lang="en-US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ru-RU" sz="1200" smtClean="0">
              <a:solidFill>
                <a:srgbClr val="898989"/>
              </a:solidFill>
            </a:endParaRP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-1588" y="-66675"/>
            <a:ext cx="8229601" cy="115734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Участие в работе коллегии РСТ</a:t>
            </a:r>
            <a:endParaRPr lang="en-US" alt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737558"/>
            <a:ext cx="8229600" cy="3221037"/>
          </a:xfrm>
          <a:ln w="3175"/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Неисполнение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 некоторыми </a:t>
            </a: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организациями</a:t>
            </a: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, осуществляющими регулируемые виды деятельности 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в сфере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теплоснабжения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, водоснабжения,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водоотведения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, 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требований </a:t>
            </a: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Федерального закона 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от 18.07.2011 </a:t>
            </a: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№223-ФЗ 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«О </a:t>
            </a: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закупках товаров, работ, услуг отдельными видами юридических 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лиц»</a:t>
            </a:r>
          </a:p>
          <a:p>
            <a:pPr marL="0" indent="0" eaLnBrk="1" hangingPunct="1">
              <a:buNone/>
              <a:defRPr/>
            </a:pPr>
            <a:r>
              <a:rPr lang="ru-RU" alt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 																	</a:t>
            </a:r>
          </a:p>
          <a:p>
            <a:pPr marL="0" indent="0" eaLnBrk="1" hangingPunct="1">
              <a:buNone/>
              <a:defRPr/>
            </a:pPr>
            <a:r>
              <a:rPr lang="ru-RU" altLang="ru-RU" sz="1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Ограничения на осуществление контрольных мероприятий: </a:t>
            </a:r>
            <a:br>
              <a:rPr lang="ru-RU" altLang="ru-RU" sz="1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r>
              <a:rPr lang="ru-RU" altLang="ru-RU" sz="1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Федеральный </a:t>
            </a:r>
            <a:r>
              <a:rPr lang="ru-RU" altLang="ru-RU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закон от 26.12.2008 </a:t>
            </a:r>
            <a:r>
              <a:rPr lang="ru-RU" altLang="ru-RU" sz="1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№294-ФЗ «О </a:t>
            </a:r>
            <a:r>
              <a:rPr lang="ru-RU" altLang="ru-RU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защите прав юридических лиц и индивидуальных предпринимателей при осуществлении государственного контроля (надзора) и муниципального </a:t>
            </a:r>
            <a:r>
              <a:rPr lang="ru-RU" altLang="ru-RU" sz="1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контроля»</a:t>
            </a:r>
            <a:endParaRPr lang="ru-RU" altLang="ru-RU" sz="1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altLang="ru-RU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alt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18BFA8-2E34-4B7A-B8A4-56A2B4D057AE}" type="slidenum">
              <a:rPr lang="en-US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ru-RU" sz="1200" smtClean="0">
              <a:solidFill>
                <a:srgbClr val="898989"/>
              </a:solidFill>
            </a:endParaRP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-1588" y="-11590"/>
            <a:ext cx="8229601" cy="115734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alt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Антимонопольный контроль органов </a:t>
            </a:r>
            <a:r>
              <a:rPr lang="ru-RU" alt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власти</a:t>
            </a:r>
            <a:endParaRPr lang="en-US" alt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032477"/>
            <a:ext cx="8229600" cy="3221037"/>
          </a:xfrm>
          <a:ln w="3175"/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Нарушения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 при проведении обязательных торгов (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продажа и аренда государственного или муниципального имущества и земельных участков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, на право заключения концессионного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соглашения, предоставление права на рыбопромысловый участок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) </a:t>
            </a:r>
          </a:p>
          <a:p>
            <a:pPr marL="0" indent="0" eaLnBrk="1" hangingPunct="1">
              <a:buNone/>
              <a:defRPr/>
            </a:pPr>
            <a:endParaRPr lang="ru-RU" altLang="ru-RU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Нарушения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 при предоставлении в </a:t>
            </a: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аренду государственного или муниципального 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имущества!</a:t>
            </a:r>
          </a:p>
          <a:p>
            <a:pPr marL="0" indent="0" eaLnBrk="1" hangingPunct="1">
              <a:buNone/>
              <a:defRPr/>
            </a:pPr>
            <a:endParaRPr lang="ru-RU" altLang="ru-RU" sz="800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Отсутствие жалоб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(в соответствии с пунктами 2 и 3 части 1 статьи 18.1)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 на </a:t>
            </a: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акты и (или) действия (бездействие)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органов государственной власти, органов 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местного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самоуправления, территориальных сетевых организаций при 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осуществлении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процедур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, включенных в исчерпывающие перечни процедур в сферах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строительства</a:t>
            </a:r>
            <a:endParaRPr lang="ru-RU" alt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alt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594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18BFA8-2E34-4B7A-B8A4-56A2B4D057AE}" type="slidenum">
              <a:rPr lang="en-US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ru-RU" sz="1200" smtClean="0">
              <a:solidFill>
                <a:srgbClr val="898989"/>
              </a:solidFill>
            </a:endParaRP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-1588" y="-11590"/>
            <a:ext cx="8229601" cy="115734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alt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Государственные и муниципальные закупки</a:t>
            </a:r>
            <a:endParaRPr lang="en-US" alt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89255"/>
            <a:ext cx="8229600" cy="3221037"/>
          </a:xfrm>
          <a:ln w="3175"/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1. </a:t>
            </a: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«Заточка» </a:t>
            </a: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в описании </a:t>
            </a: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объекта </a:t>
            </a: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закупки и другие 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действия по 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граничению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количества участников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закупки!</a:t>
            </a:r>
          </a:p>
          <a:p>
            <a:pPr marL="0" indent="0" eaLnBrk="1" hangingPunct="1">
              <a:buNone/>
              <a:defRPr/>
            </a:pPr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2.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Излишние требования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к объекту закупки и составу заявки на участие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(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письмо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ФАС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России от 01.07.2016 N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ИА/44536/16)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3.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Нарушения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по причине упущений заказчиков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в случае изменений законодательства о контрактной системе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altLang="ru-RU" sz="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r>
              <a:rPr lang="ru-RU" altLang="ru-RU" sz="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																	</a:t>
            </a:r>
          </a:p>
          <a:p>
            <a:pPr marL="0" indent="0" eaLnBrk="1" hangingPunct="1">
              <a:buNone/>
              <a:defRPr/>
            </a:pPr>
            <a:endParaRPr lang="ru-RU" altLang="ru-RU" sz="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altLang="ru-RU" sz="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4</a:t>
            </a: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. 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Статья 7.32.5. </a:t>
            </a:r>
            <a:r>
              <a:rPr lang="ru-RU" alt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Нарушение срока и порядка оплаты товаров (работ, услуг)</a:t>
            </a:r>
            <a:r>
              <a:rPr lang="ru-RU" alt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 при осуществлении закупок для обеспечения государственных и муниципальных нужд</a:t>
            </a:r>
          </a:p>
          <a:p>
            <a:pPr marL="0" indent="0" eaLnBrk="1" hangingPunct="1">
              <a:buNone/>
              <a:defRPr/>
            </a:pPr>
            <a:endParaRPr lang="ru-RU" alt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6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18BFA8-2E34-4B7A-B8A4-56A2B4D057AE}" type="slidenum">
              <a:rPr lang="en-US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ru-RU" sz="1200" smtClean="0">
              <a:solidFill>
                <a:srgbClr val="898989"/>
              </a:solidFill>
            </a:endParaRP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-1588" y="-11590"/>
            <a:ext cx="8229601" cy="115734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Правоприменительная </a:t>
            </a: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практика</a:t>
            </a:r>
            <a:endParaRPr lang="en-US" alt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541750"/>
            <a:ext cx="8229600" cy="1768341"/>
          </a:xfrm>
          <a:ln w="3175"/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alt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Ответы на вопросы </a:t>
            </a:r>
            <a:br>
              <a:rPr lang="ru-RU" alt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r>
              <a:rPr lang="ru-RU" alt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участников публичных обсуждений</a:t>
            </a:r>
            <a:endParaRPr lang="ru-RU" alt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  <a:defRPr/>
            </a:pPr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810000" y="4310091"/>
            <a:ext cx="4418013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Мадасов Максим Игоревич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alt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Заместитель руководителя – начальник отдела контроля закупок и антимонопольного контроля органов власти Бурятского УФАС России</a:t>
            </a:r>
            <a:endParaRPr lang="en-US" alt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4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240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Office Theme</vt:lpstr>
      <vt:lpstr>1_Office Theme</vt:lpstr>
      <vt:lpstr>2_Office Theme</vt:lpstr>
      <vt:lpstr>Презентация PowerPoint</vt:lpstr>
      <vt:lpstr>Правоприменительная практика</vt:lpstr>
      <vt:lpstr>Участие в работе коллегии РСТ</vt:lpstr>
      <vt:lpstr>Антимонопольный контроль органов власти</vt:lpstr>
      <vt:lpstr>Государственные и муниципальные закупки</vt:lpstr>
      <vt:lpstr>Правоприменительная практика</vt:lpstr>
    </vt:vector>
  </TitlesOfParts>
  <Company>FAS Russia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Elena Elena Nagaychuk</dc:creator>
  <cp:lastModifiedBy>Мадасов Максим Игоревич</cp:lastModifiedBy>
  <cp:revision>59</cp:revision>
  <dcterms:created xsi:type="dcterms:W3CDTF">2011-08-31T07:35:34Z</dcterms:created>
  <dcterms:modified xsi:type="dcterms:W3CDTF">2017-12-19T05:40:30Z</dcterms:modified>
</cp:coreProperties>
</file>