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61" r:id="rId3"/>
  </p:sldMasterIdLst>
  <p:notesMasterIdLst>
    <p:notesMasterId r:id="rId8"/>
  </p:notesMasterIdLst>
  <p:handoutMasterIdLst>
    <p:handoutMasterId r:id="rId9"/>
  </p:handoutMasterIdLst>
  <p:sldIdLst>
    <p:sldId id="256" r:id="rId4"/>
    <p:sldId id="259" r:id="rId5"/>
    <p:sldId id="261" r:id="rId6"/>
    <p:sldId id="260" r:id="rId7"/>
  </p:sldIdLst>
  <p:sldSz cx="9144000" cy="6858000" type="screen4x3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DE9B96-A714-491F-AF5F-BB9F273C6AF1}" type="datetime1">
              <a:rPr lang="en-US" altLang="ru-RU"/>
              <a:pPr>
                <a:defRPr/>
              </a:pPr>
              <a:t>12/19/2017</a:t>
            </a:fld>
            <a:endParaRPr lang="en-US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D32D74-DAD7-4296-9CDD-3DDD8C87E5A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61902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6982DF-ECC2-4D1D-B4F7-FA8FBF8B8AD8}" type="datetime1">
              <a:rPr lang="en-US" altLang="ru-RU"/>
              <a:pPr>
                <a:defRPr/>
              </a:pPr>
              <a:t>12/19/2017</a:t>
            </a:fld>
            <a:endParaRPr lang="en-US" alt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noProof="0" smtClean="0"/>
              <a:t>Click to edit Master text styles</a:t>
            </a:r>
          </a:p>
          <a:p>
            <a:pPr lvl="1"/>
            <a:r>
              <a:rPr lang="ru-RU" altLang="ru-RU" noProof="0" smtClean="0"/>
              <a:t>Second level</a:t>
            </a:r>
          </a:p>
          <a:p>
            <a:pPr lvl="2"/>
            <a:r>
              <a:rPr lang="ru-RU" altLang="ru-RU" noProof="0" smtClean="0"/>
              <a:t>Third level</a:t>
            </a:r>
          </a:p>
          <a:p>
            <a:pPr lvl="3"/>
            <a:r>
              <a:rPr lang="ru-RU" altLang="ru-RU" noProof="0" smtClean="0"/>
              <a:t>Fourth level</a:t>
            </a:r>
          </a:p>
          <a:p>
            <a:pPr lvl="4"/>
            <a:r>
              <a:rPr lang="ru-RU" altLang="ru-RU" noProof="0" smtClean="0"/>
              <a:t>Fifth level</a:t>
            </a:r>
            <a:endParaRPr lang="en-US" alt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E26301-55CC-40C4-AFBF-0C898A6943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381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EA449-E286-4BC2-A345-080B3A73999F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E429-D06D-4934-81D3-C5984BCB8A1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5942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5911-88BE-4C07-9E90-F1E10F1836DF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D5C4-46BC-403A-A698-18CF93227FB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658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0F3D-93C5-44F0-A6AD-0183D315EE9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E9246-909A-4134-9E09-D78CB6D02AE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5437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C8C2-B00B-43AB-8BC4-8AAB1069F54C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20A7E-A499-4299-9A8C-DA6F360EE7A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07850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8A62-85D4-4990-8B49-BD9F2B08F9F3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15A9-2D99-4870-B15B-62F201E0818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1064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B163-2F1E-4E07-8D4B-4CF2A1D6D28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C572-D164-4FD0-B6D6-A2A8D1D5B8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6288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846B-1246-4EA8-998D-AE29F95ACD30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01ED5-A606-4D39-8043-3AEFAB89A66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6771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BD53-1BF3-44EF-9C13-863BB6DECA3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EE8D4-7FF6-4373-9C07-6C3CC7309E0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461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BC45-6EB0-4AE7-986B-A4B473B32E03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D881-C438-412E-9335-E4255A0CFD5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8320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8032-EFE4-4289-BE80-6247600387FB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A588-2989-4C53-BFB2-A4ADD94C472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8581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907C-BC81-48AA-B6DB-31A7273848F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159B-2B28-4148-95BF-F56F2722DFA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191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44280-F168-49DF-9FD4-B7E4D8E5EF1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CE3D-3D30-4B99-AFCF-8BBEA376AB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4961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64808-87D0-4040-AF3B-AE03621DDCC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A8DD-6312-4150-8DB4-A8A26EBC49A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1199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AF28-29A2-4D69-BD1F-83F0E31DDAD4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1935-BB5F-4439-BE1D-EEEE7BB6147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47726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C991-9CC3-4814-B340-ECEECD58BA87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4394-563E-4B7E-A349-D414D50F808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9116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CB53-7462-4353-B576-2218C6D38A8D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A801-C830-4A64-9039-B915750AF74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882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5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24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A3C8-C61A-4D21-B3E2-933F93440A90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A2EE-4E3C-4693-BEEF-5D4E3E26AD4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321319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4ED9-D566-4482-9E85-CD5370453DA0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6997-BBAD-466B-8752-E45990B0DC3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79130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B1EA-2E3B-416F-9D30-E975AE866D2D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B01BA-95AD-432B-AE2F-58CE5B0996A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88652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957E-3A23-4E04-BF27-32A1BC21AA27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C3DA-0EC9-4218-AC32-AF92C49695E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9397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8FA5-1663-438D-8C37-9174A683B69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CD29-F302-4B30-B2F6-7CE1532A0FE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5744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DF31-C339-44D8-AEC5-6678BD74AC9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E30D-047F-4AA2-94E5-2555E277E3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40743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7CCF9-77EA-44AA-AA99-364DECF94F55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465A-4401-4DDF-9E0F-596EDA02165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152354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26F8-72E6-4C95-A0C6-23E4F9EF76DD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D6AF-4818-4106-B34E-D6B36BCC946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00236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8459-8B6C-47E4-AD92-A2DC0573A267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93D0-0F08-476C-A6CD-C6A2F74E0E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37665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49A00-6C95-48B5-A9F5-480D47B3F701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6566-B8AB-4BFE-A4A8-69B6813DB20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27094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88E2-5D7A-4632-B375-F962CE1538E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D12CA-5C21-4F63-AE29-B8DADC64325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63157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0CE1-9CCE-4345-B94A-BB7254197FE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CCB8-2451-4085-A2E5-B369DF277F4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68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829B-DCEC-4E66-B919-939B03C4F963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002C-25BA-4552-91F3-3ADA28223D2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5568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285B-FF21-459B-95D5-6B8FF430A19E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5672-6B43-443F-A9C6-FD8F01EB4B6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257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CBE2-5C26-47CB-B062-4C16461529E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6DF4-77F3-433C-83DA-DB69CCD3E08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9215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933AC-EDB3-4F15-8E9A-0943F955FA9B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02DD6-3236-49CB-A5D3-6840A8479A0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8109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3CBEE-0EE9-435F-9F68-713F4A8B35D2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D676-40BB-49B6-9AA2-EBA4F336D8C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2213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17FE7-9C86-4E83-ACC7-2F6819F859FA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41583-A237-473E-920A-F9A968D78F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8649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4F49B6-A7D0-40FD-9541-DB9FF454AD4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0147AF-9778-4283-9EAB-B672B407D7E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80A2BB2-22EE-4A50-A315-E22CFD93E396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7AC3401-17C4-4260-BEBA-19DA8D3812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900742-3CD8-4868-A910-35406AF1D349}" type="datetime1">
              <a:rPr lang="ru-RU" altLang="ru-RU"/>
              <a:pPr>
                <a:defRPr/>
              </a:pPr>
              <a:t>19.12.2017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1C229D-6CAC-4437-926E-2BA4CF780C2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3079" name="Picture 2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93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ubtitle 2"/>
          <p:cNvSpPr>
            <a:spLocks noGrp="1"/>
          </p:cNvSpPr>
          <p:nvPr>
            <p:ph type="subTitle" idx="1"/>
          </p:nvPr>
        </p:nvSpPr>
        <p:spPr>
          <a:xfrm>
            <a:off x="220337" y="4792663"/>
            <a:ext cx="9287219" cy="101282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endParaRPr lang="ru-RU" altLang="ru-RU" sz="26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ru-RU" altLang="ru-RU" sz="2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Проблемные вопросы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altLang="ru-RU" sz="2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республиканского рынка электроэнергетики</a:t>
            </a:r>
            <a:endParaRPr lang="en-US" altLang="ru-RU" sz="26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5287905" y="6219825"/>
            <a:ext cx="4418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Потапова Елизавета Ивановна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Руководитель Бурятского УФАС России</a:t>
            </a:r>
            <a:endParaRPr lang="en-US" alt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325" y="87313"/>
            <a:ext cx="66929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Субъекты антимонопольного контроля</a:t>
            </a:r>
            <a:br>
              <a:rPr lang="ru-RU" alt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ru-RU" alt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на рынке электроэнергетике</a:t>
            </a:r>
            <a:endParaRPr lang="en-US" altLang="ru-RU" sz="2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58800" y="1230313"/>
            <a:ext cx="8229600" cy="5126038"/>
          </a:xfrm>
        </p:spPr>
        <p:txBody>
          <a:bodyPr/>
          <a:lstStyle/>
          <a:p>
            <a:pPr marL="0" indent="0">
              <a:buNone/>
              <a:defRPr/>
            </a:pPr>
            <a:endParaRPr lang="ru-RU" sz="2000" b="1" dirty="0" smtClean="0"/>
          </a:p>
          <a:p>
            <a:pPr marL="0" indent="0">
              <a:buNone/>
              <a:defRPr/>
            </a:pP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Рынки услуг передачи электрической энергии</a:t>
            </a:r>
          </a:p>
          <a:p>
            <a:pPr marL="0" indent="0">
              <a:buNone/>
              <a:defRPr/>
            </a:pPr>
            <a:r>
              <a:rPr lang="ru-RU" sz="2000" b="1" dirty="0" smtClean="0"/>
              <a:t>Пункт 1 статьи 4 Федерального закона от 17.08.1995 № 147-ФЗ «О естественных монополиях» – услуги по передаче электрической энергии относятся к сферам деятельности субъектов естественных монополий</a:t>
            </a:r>
            <a:endParaRPr lang="ru-RU" sz="2000" b="1" dirty="0" smtClean="0"/>
          </a:p>
          <a:p>
            <a:pPr marL="0" indent="0">
              <a:buNone/>
              <a:defRPr/>
            </a:pPr>
            <a:endParaRPr lang="ru-RU" sz="20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Розничные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рынки электрической </a:t>
            </a:r>
            <a:r>
              <a:rPr lang="ru-RU" sz="2000" b="1" u="sng" dirty="0" smtClean="0">
                <a:solidFill>
                  <a:schemeClr val="accent2">
                    <a:lumMod val="75000"/>
                  </a:schemeClr>
                </a:solidFill>
              </a:rPr>
              <a:t>энергии</a:t>
            </a:r>
          </a:p>
          <a:p>
            <a:pPr marL="0" indent="0">
              <a:buNone/>
              <a:defRPr/>
            </a:pPr>
            <a:r>
              <a:rPr lang="ru-RU" sz="2000" b="1" dirty="0" smtClean="0"/>
              <a:t>В Республике Бурятия 13 </a:t>
            </a:r>
            <a:r>
              <a:rPr lang="ru-RU" sz="2000" b="1" dirty="0" err="1" smtClean="0"/>
              <a:t>энергосбытовых</a:t>
            </a:r>
            <a:r>
              <a:rPr lang="ru-RU" sz="2000" b="1" dirty="0" smtClean="0"/>
              <a:t> организаций и 2 гарантирующих поставщика занимают доли на розничных рынках электрической энергии (мощности) в локальных границах в размере более чем 50%</a:t>
            </a:r>
            <a:endParaRPr lang="ru-RU" sz="2000" b="1" dirty="0"/>
          </a:p>
          <a:p>
            <a:pPr marL="0" indent="0">
              <a:buNone/>
              <a:defRPr/>
            </a:pPr>
            <a:endParaRPr lang="ru-RU" sz="2000" b="1" dirty="0" smtClean="0"/>
          </a:p>
          <a:p>
            <a:pPr marL="0" indent="0">
              <a:buNone/>
              <a:defRPr/>
            </a:pPr>
            <a:endParaRPr lang="ru-RU" alt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6F2B8F-6965-4092-ABC2-D662311D4F53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BFA8-2E34-4B7A-B8A4-56A2B4D057AE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-1588" y="-66675"/>
            <a:ext cx="8229601" cy="1990725"/>
          </a:xfrm>
        </p:spPr>
        <p:txBody>
          <a:bodyPr anchor="t"/>
          <a:lstStyle/>
          <a:p>
            <a:pPr algn="l" eaLnBrk="1" hangingPunct="1"/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Контроль за соблюдением </a:t>
            </a:r>
            <a:b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запрета </a:t>
            </a:r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на злоупотребление </a:t>
            </a:r>
            <a:b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хозяйствующим субъектом</a:t>
            </a:r>
            <a:b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доминирующим положением</a:t>
            </a:r>
            <a:endParaRPr lang="ru-RU" altLang="ru-RU" sz="2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58034"/>
              </p:ext>
            </p:extLst>
          </p:nvPr>
        </p:nvGraphicFramePr>
        <p:xfrm>
          <a:off x="512285" y="2525938"/>
          <a:ext cx="8174515" cy="317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274"/>
                <a:gridCol w="2016086"/>
                <a:gridCol w="2060155"/>
              </a:tblGrid>
              <a:tr h="437812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Бурятское УФАС России, 2017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95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</a:t>
                      </a:r>
                      <a:r>
                        <a:rPr lang="ru-RU" dirty="0" err="1" smtClean="0"/>
                        <a:t>т.ч</a:t>
                      </a:r>
                      <a:r>
                        <a:rPr lang="ru-RU" dirty="0" smtClean="0"/>
                        <a:t>. в отношении субъектов рынка электроэнергетики</a:t>
                      </a:r>
                      <a:endParaRPr lang="ru-RU" dirty="0"/>
                    </a:p>
                  </a:txBody>
                  <a:tcPr/>
                </a:tc>
              </a:tr>
              <a:tr h="107953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Выдано предупреждений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о прекращении действий (бездействия), содержащего признаки нарушения антимонопольного законодательства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4378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Возбуждено дел о нарушении антимонопольного законодательства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14313" y="1861851"/>
            <a:ext cx="8348662" cy="4756437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defRPr/>
            </a:pPr>
            <a:endParaRPr lang="ru-RU" altLang="ru-RU" sz="1800" b="1" dirty="0" smtClean="0">
              <a:ea typeface="ＭＳ Ｐゴシック" panose="020B0600070205080204" pitchFamily="34" charset="-128"/>
            </a:endParaRPr>
          </a:p>
          <a:p>
            <a:pPr algn="just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ea typeface="ＭＳ Ｐゴシック" panose="020B0600070205080204" pitchFamily="34" charset="-128"/>
              </a:rPr>
              <a:t>7 августа 2017 года – встреча заместителя руководителя ФАС России А.Н. </a:t>
            </a:r>
            <a:r>
              <a:rPr lang="ru-RU" altLang="ru-RU" sz="1800" b="1" dirty="0" err="1" smtClean="0">
                <a:ea typeface="ＭＳ Ｐゴシック" panose="020B0600070205080204" pitchFamily="34" charset="-128"/>
              </a:rPr>
              <a:t>Голомолзина</a:t>
            </a:r>
            <a:r>
              <a:rPr lang="ru-RU" altLang="ru-RU" sz="1800" b="1" dirty="0" smtClean="0">
                <a:ea typeface="ＭＳ Ｐゴシック" panose="020B0600070205080204" pitchFamily="34" charset="-128"/>
              </a:rPr>
              <a:t> и </a:t>
            </a:r>
            <a:r>
              <a:rPr lang="ru-RU" altLang="ru-RU" sz="1800" b="1" dirty="0" err="1" smtClean="0">
                <a:ea typeface="ＭＳ Ｐゴシック" panose="020B0600070205080204" pitchFamily="34" charset="-128"/>
              </a:rPr>
              <a:t>врио</a:t>
            </a:r>
            <a:r>
              <a:rPr lang="ru-RU" altLang="ru-RU" sz="1800" b="1" dirty="0" smtClean="0">
                <a:ea typeface="ＭＳ Ｐゴシック" panose="020B0600070205080204" pitchFamily="34" charset="-128"/>
              </a:rPr>
              <a:t> Главы Республики Бурятия А.С. </a:t>
            </a:r>
            <a:r>
              <a:rPr lang="ru-RU" altLang="ru-RU" sz="1800" b="1" dirty="0" err="1" smtClean="0">
                <a:ea typeface="ＭＳ Ｐゴシック" panose="020B0600070205080204" pitchFamily="34" charset="-128"/>
              </a:rPr>
              <a:t>Цыденова</a:t>
            </a:r>
            <a:r>
              <a:rPr lang="ru-RU" altLang="ru-RU" sz="1800" b="1" dirty="0" smtClean="0">
                <a:ea typeface="ＭＳ Ｐゴシック" panose="020B0600070205080204" pitchFamily="34" charset="-128"/>
              </a:rPr>
              <a:t> с бизнес-сообществом по ситуации в электроэнергетике</a:t>
            </a:r>
          </a:p>
          <a:p>
            <a:pPr algn="just" eaLnBrk="1" hangingPunct="1">
              <a:spcBef>
                <a:spcPts val="0"/>
              </a:spcBef>
              <a:defRPr/>
            </a:pPr>
            <a:endParaRPr lang="ru-RU" altLang="ru-RU" sz="1800" b="1" dirty="0" smtClean="0">
              <a:ea typeface="ＭＳ Ｐゴシック" panose="020B0600070205080204" pitchFamily="34" charset="-128"/>
            </a:endParaRPr>
          </a:p>
          <a:p>
            <a:pPr algn="just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ea typeface="ＭＳ Ｐゴシック" panose="020B0600070205080204" pitchFamily="34" charset="-128"/>
              </a:rPr>
              <a:t>Распоряжение Правительства Республики Бурятия от 11.12.2017 № 730-р – включение рынка электроэнергетики в перечень приоритетных и социально значимых рынков для содействия развитию конкуренции в Республике Бурятия (региональный Стандарт развития конкуренции)</a:t>
            </a:r>
          </a:p>
          <a:p>
            <a:pPr algn="just" eaLnBrk="1" hangingPunct="1">
              <a:spcBef>
                <a:spcPts val="0"/>
              </a:spcBef>
              <a:defRPr/>
            </a:pPr>
            <a:endParaRPr lang="ru-RU" altLang="ru-RU" sz="1800" b="1" dirty="0">
              <a:ea typeface="ＭＳ Ｐゴシック" panose="020B0600070205080204" pitchFamily="34" charset="-128"/>
            </a:endParaRPr>
          </a:p>
          <a:p>
            <a:pPr algn="just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ea typeface="ＭＳ Ｐゴシック" panose="020B0600070205080204" pitchFamily="34" charset="-128"/>
              </a:rPr>
              <a:t>Создание рабочей группы по развитию электроэнергетики в Республике Бурятия</a:t>
            </a:r>
            <a:endParaRPr lang="ru-RU" altLang="ru-RU" sz="1800" b="1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1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962EF5-679B-4D10-84E4-93D782FC0DF4}" type="slidenum">
              <a:rPr lang="en-US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ru-RU" sz="1200" smtClean="0">
              <a:solidFill>
                <a:srgbClr val="898989"/>
              </a:solidFill>
            </a:endParaRPr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-1588" y="87312"/>
            <a:ext cx="8229601" cy="1278779"/>
          </a:xfrm>
        </p:spPr>
        <p:txBody>
          <a:bodyPr/>
          <a:lstStyle/>
          <a:p>
            <a:pPr algn="l" eaLnBrk="1" hangingPunct="1"/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Развитие электроэнергетики </a:t>
            </a:r>
            <a:b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ru-RU" altLang="ru-RU" sz="26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в Республике Бурятия</a:t>
            </a:r>
            <a:endParaRPr lang="ru-RU" altLang="ru-RU" sz="2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192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Office Theme</vt:lpstr>
      <vt:lpstr>1_Office Theme</vt:lpstr>
      <vt:lpstr>2_Office Theme</vt:lpstr>
      <vt:lpstr>Презентация PowerPoint</vt:lpstr>
      <vt:lpstr>Субъекты антимонопольного контроля на рынке электроэнергетике</vt:lpstr>
      <vt:lpstr> Контроль за соблюдением  запрета на злоупотребление  хозяйствующим субъектом доминирующим положением</vt:lpstr>
      <vt:lpstr>Развитие электроэнергетики  в Республике Бурятия</vt:lpstr>
    </vt:vector>
  </TitlesOfParts>
  <Company>FAS Russia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 Elena Nagaychuk</dc:creator>
  <cp:lastModifiedBy>Дуринова Елена Вячеславовна</cp:lastModifiedBy>
  <cp:revision>60</cp:revision>
  <cp:lastPrinted>2017-12-16T10:08:26Z</cp:lastPrinted>
  <dcterms:created xsi:type="dcterms:W3CDTF">2011-08-31T07:35:34Z</dcterms:created>
  <dcterms:modified xsi:type="dcterms:W3CDTF">2017-12-19T04:05:06Z</dcterms:modified>
</cp:coreProperties>
</file>