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326" r:id="rId3"/>
    <p:sldId id="356" r:id="rId4"/>
    <p:sldId id="359" r:id="rId5"/>
    <p:sldId id="357" r:id="rId6"/>
    <p:sldId id="358" r:id="rId7"/>
    <p:sldId id="361" r:id="rId8"/>
    <p:sldId id="340" r:id="rId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8080"/>
    <a:srgbClr val="FF3300"/>
    <a:srgbClr val="0033CC"/>
    <a:srgbClr val="FFCC00"/>
    <a:srgbClr val="FF7C80"/>
    <a:srgbClr val="FF00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19" rIns="92440" bIns="46219" numCol="1" anchor="t" anchorCtr="0" compatLnSpc="1">
            <a:prstTxWarp prst="textNoShape">
              <a:avLst/>
            </a:prstTxWarp>
          </a:bodyPr>
          <a:lstStyle>
            <a:lvl1pPr defTabSz="924539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1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19" rIns="92440" bIns="46219" numCol="1" anchor="t" anchorCtr="0" compatLnSpc="1">
            <a:prstTxWarp prst="textNoShape">
              <a:avLst/>
            </a:prstTxWarp>
          </a:bodyPr>
          <a:lstStyle>
            <a:lvl1pPr algn="r" defTabSz="924539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1" y="4684714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19" rIns="92440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601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19" rIns="92440" bIns="46219" numCol="1" anchor="b" anchorCtr="0" compatLnSpc="1">
            <a:prstTxWarp prst="textNoShape">
              <a:avLst/>
            </a:prstTxWarp>
          </a:bodyPr>
          <a:lstStyle>
            <a:lvl1pPr defTabSz="924539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1" y="9372601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19" rIns="92440" bIns="46219" numCol="1" anchor="b" anchorCtr="0" compatLnSpc="1">
            <a:prstTxWarp prst="textNoShape">
              <a:avLst/>
            </a:prstTxWarp>
          </a:bodyPr>
          <a:lstStyle>
            <a:lvl1pPr algn="r" defTabSz="923783">
              <a:defRPr sz="1200">
                <a:ea typeface="ＭＳ Ｐゴシック" panose="020B0600070205080204" pitchFamily="34" charset="-128"/>
              </a:defRPr>
            </a:lvl1pPr>
          </a:lstStyle>
          <a:p>
            <a:fld id="{ACAC6515-AB4A-4679-961A-05B3A43308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06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anose="020B0600070205080204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7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6" indent="-285706" defTabSz="92537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4" indent="-228565" defTabSz="92537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53" indent="-228565" defTabSz="92537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83" indent="-228565" defTabSz="92537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13" indent="-228565" defTabSz="9253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42" indent="-228565" defTabSz="9253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72" indent="-228565" defTabSz="9253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01" indent="-228565" defTabSz="9253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1AD372-3ABE-4AFE-825A-8FE08329A627}" type="slidenum">
              <a:rPr lang="ru-RU" altLang="ru-RU" sz="1200"/>
              <a:pPr/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55755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29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EC41C-20AE-4B93-A889-929BEBD53F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8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B6FEC-839B-4563-853A-392AF0C98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997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35C69-F975-4BC0-878B-EA640E275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756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78E08-6F6C-4664-8783-5383AFB128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86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8BBA5-B46B-4808-916A-5F090426C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0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28C45-3729-4729-8110-3B9F5B3C1C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68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A9E63-B480-440E-851E-3FD92EF5CC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45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98124-DD16-45E9-AB28-2F5773F265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6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8228C-F121-4711-B551-50836E8695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37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597A7-57A5-4AC0-BB5C-DE1EFFA541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30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D1FC2-AD37-486B-8C76-1048812071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74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EE4FE-8869-481D-9E36-6C5F97D65F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258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195FD-90F7-404F-AA81-63E8F7205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70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ea typeface="ＭＳ Ｐゴシック" panose="020B0600070205080204" pitchFamily="34" charset="-128"/>
              </a:defRPr>
            </a:lvl1pPr>
          </a:lstStyle>
          <a:p>
            <a:fld id="{35AC0869-E28B-4D4C-8365-ED2412DD5F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anose="020B0600070205080204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anose="020B0600070205080204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2564904"/>
            <a:ext cx="8424936" cy="4392488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ограничивающие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конкуренцию факторы 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приоритетных 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социально-значимых рынках 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2000" b="1" dirty="0" smtClean="0">
              <a:solidFill>
                <a:srgbClr val="008080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Руководитель </a:t>
            </a:r>
          </a:p>
          <a:p>
            <a:pPr algn="r" eaLnBrk="1" hangingPunct="1"/>
            <a:r>
              <a:rPr lang="ru-RU" alt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Бурятского УФАС России</a:t>
            </a:r>
          </a:p>
          <a:p>
            <a:pPr algn="r" eaLnBrk="1" hangingPunct="1"/>
            <a:r>
              <a:rPr lang="ru-RU" alt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Е.И. Потапова</a:t>
            </a:r>
          </a:p>
          <a:p>
            <a:pPr algn="r" eaLnBrk="1" hangingPunct="1">
              <a:lnSpc>
                <a:spcPct val="150000"/>
              </a:lnSpc>
            </a:pPr>
            <a:endParaRPr lang="en-US" altLang="ru-RU" sz="2000" dirty="0">
              <a:solidFill>
                <a:srgbClr val="008080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7FBBCA-A30C-433D-918D-BB7828C52ED8}" type="slidenum">
              <a:rPr lang="ru-RU" altLang="ru-RU" sz="1600">
                <a:solidFill>
                  <a:schemeClr val="bg1"/>
                </a:solidFill>
                <a:ea typeface="ＭＳ Ｐゴシック" panose="020B0600070205080204" pitchFamily="34" charset="-128"/>
              </a:rPr>
              <a:pPr algn="r" eaLnBrk="1" hangingPunct="1"/>
              <a:t>2</a:t>
            </a:fld>
            <a:endParaRPr lang="ru-RU" altLang="ru-RU" sz="16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345" y="3104103"/>
            <a:ext cx="8607301" cy="374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приоритетных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 значимых рынков для содействия развитию конкуренции в Республике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карта")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содействию развитию конкуренции в Республике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оценки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конкуренции на приоритетных и социально значимых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марта 2018 года: Соглашение между Министерством экономики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Бурятия и Бурятским УФАС России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внедрении </a:t>
            </a:r>
          </a:p>
          <a:p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Бурятия Стандарта развития конкуренции </a:t>
            </a:r>
          </a:p>
          <a:p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субъектах Российской Федерации</a:t>
            </a:r>
            <a:endParaRPr lang="ru-RU" sz="20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7559" y="2060848"/>
            <a:ext cx="7848875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Распоряжение Правительства РБ от 29.12.2015 </a:t>
            </a:r>
            <a:r>
              <a:rPr lang="ru-RU" sz="2000" dirty="0" smtClean="0">
                <a:solidFill>
                  <a:schemeClr val="tx1"/>
                </a:solidFill>
              </a:rPr>
              <a:t>№ </a:t>
            </a:r>
            <a:r>
              <a:rPr lang="ru-RU" sz="2000" dirty="0">
                <a:solidFill>
                  <a:schemeClr val="tx1"/>
                </a:solidFill>
              </a:rPr>
              <a:t>791-р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«О </a:t>
            </a:r>
            <a:r>
              <a:rPr lang="ru-RU" sz="2000" dirty="0">
                <a:solidFill>
                  <a:schemeClr val="tx1"/>
                </a:solidFill>
              </a:rPr>
              <a:t>мерах по реализации Стандарта развития конкуренции в субъектах Российской </a:t>
            </a:r>
            <a:r>
              <a:rPr lang="ru-RU" sz="2000" dirty="0" smtClean="0">
                <a:solidFill>
                  <a:schemeClr val="tx1"/>
                </a:solidFill>
              </a:rPr>
              <a:t>Федерации»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7559" y="980728"/>
            <a:ext cx="7848875" cy="973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25000"/>
                  </a:schemeClr>
                </a:solidFill>
                <a:cs typeface="Times New Roman" panose="02020603050405020304" pitchFamily="18" charset="0"/>
              </a:rPr>
              <a:t>Распоряжение Правительства РФ от 05.09.2015 № 1738-р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cs typeface="Times New Roman" panose="02020603050405020304" pitchFamily="18" charset="0"/>
              </a:rPr>
              <a:t>«Об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cs typeface="Times New Roman" panose="02020603050405020304" pitchFamily="18" charset="0"/>
              </a:rPr>
              <a:t>утверждении стандарта развития конкуренции в субъектах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cs typeface="Times New Roman" panose="02020603050405020304" pitchFamily="18" charset="0"/>
              </a:rPr>
              <a:t>РФ»</a:t>
            </a:r>
            <a:endParaRPr lang="ru-RU" sz="2000" dirty="0">
              <a:solidFill>
                <a:schemeClr val="accent5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BA45E6-DC72-45B9-98D8-3B06FFBE0B2C}" type="slidenum">
              <a:rPr lang="ru-RU" altLang="ru-RU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600" smtClean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5762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Приоритетные и социально значимые рынки </a:t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для развития конкуренции в Республике Бурятия</a:t>
            </a:r>
            <a:endParaRPr lang="ru-RU" altLang="ru-RU" sz="20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00922"/>
              </p:ext>
            </p:extLst>
          </p:nvPr>
        </p:nvGraphicFramePr>
        <p:xfrm>
          <a:off x="323528" y="1086718"/>
          <a:ext cx="8424936" cy="521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49908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Рынок услуг дошкольного образования</a:t>
                      </a:r>
                      <a:endParaRPr lang="ru-RU" b="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услуг детского отдыха и оздоровления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услуг дополнительного образования детей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медицинских услуг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услуг психолого-педагогического сопровождения детей с  ограниченными возможностями здоровья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услуг в сфере культуры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услуг жилищно-коммунального хозяйства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розничной торговли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услуг перевозки пассажиров наземным транспортом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услуг связи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услуг социального обслуживания населения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мяса и мясной продукции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электроэнергетики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81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5896A-A5AB-4D5C-A42E-D8DB296BC1CB}" type="slidenum">
              <a:rPr lang="ru-RU" altLang="ru-RU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600" smtClean="0">
              <a:solidFill>
                <a:schemeClr val="bg1"/>
              </a:solidFill>
            </a:endParaRPr>
          </a:p>
        </p:txBody>
      </p:sp>
      <p:sp>
        <p:nvSpPr>
          <p:cNvPr id="15379" name="AutoShape 36" descr="Похожее изображение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3342" y="1035706"/>
            <a:ext cx="366732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гарантирующих поставщика</a:t>
            </a:r>
            <a:endParaRPr lang="ru-RU" sz="18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7742" y="2217140"/>
            <a:ext cx="4896544" cy="133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800" b="1" dirty="0" err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энергосбытовых</a:t>
            </a: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</a:t>
            </a:r>
            <a:endParaRPr lang="ru-RU" sz="18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419872" y="1545624"/>
            <a:ext cx="72008" cy="666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580112" y="1035706"/>
            <a:ext cx="33741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</a:rPr>
              <a:t>территории Бурятии </a:t>
            </a:r>
            <a:r>
              <a:rPr lang="ru-RU" sz="1600" b="1" dirty="0" smtClean="0">
                <a:latin typeface="Times New Roman" panose="02020603050405020304" pitchFamily="18" charset="0"/>
              </a:rPr>
              <a:t>функционируют </a:t>
            </a:r>
            <a:r>
              <a:rPr lang="ru-RU" sz="1600" b="1" dirty="0">
                <a:latin typeface="Times New Roman" panose="02020603050405020304" pitchFamily="18" charset="0"/>
              </a:rPr>
              <a:t>локальные розничные рынки купли-продажи (поставки) электрической энергии (мощности) в географических границах деятельности поставщиков электроэнергии</a:t>
            </a:r>
            <a:endParaRPr lang="ru-RU" sz="1600" b="1" dirty="0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5762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Рынок электроснабжения</a:t>
            </a:r>
            <a:endParaRPr lang="ru-RU" alt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8809" y="4194117"/>
            <a:ext cx="3559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Все локальные рынки являются высококонцентрированными и относятся к рынкам с неразвитой конкуренцией.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96137"/>
            <a:ext cx="3873093" cy="21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87AB25-DF8C-43E6-8E62-5C0E6729F46E}" type="slidenum">
              <a:rPr lang="ru-RU" altLang="ru-RU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60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497" y="1105900"/>
            <a:ext cx="2666311" cy="2308324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</a:t>
            </a:r>
          </a:p>
          <a:p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год: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бюджета, распределяемых на конкурсной основе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деятельности организаций всех форм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0,85%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5724" y="2920862"/>
            <a:ext cx="2142340" cy="3293209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Конкурентная среда: 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- На региональном уровне продукция востребована, конкуренция между региональным производителями невысокая;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- Сложно конкурировать с российскими и зарубежными лентами.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729548"/>
            <a:ext cx="3384376" cy="3970318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Барьеры:</a:t>
            </a:r>
          </a:p>
          <a:p>
            <a:endParaRPr lang="ru-RU" sz="1800" dirty="0" smtClean="0"/>
          </a:p>
          <a:p>
            <a:r>
              <a:rPr lang="ru-RU" sz="1800" b="1" i="1" dirty="0" smtClean="0">
                <a:latin typeface="Times New Roman" panose="02020603050405020304" pitchFamily="18" charset="0"/>
              </a:rPr>
              <a:t>Экономические. </a:t>
            </a:r>
          </a:p>
          <a:p>
            <a:r>
              <a:rPr lang="ru-RU" sz="1800" dirty="0" smtClean="0">
                <a:latin typeface="Times New Roman" panose="02020603050405020304" pitchFamily="18" charset="0"/>
              </a:rPr>
              <a:t>Высокие финансовые риски. Значительные затраты.  </a:t>
            </a:r>
          </a:p>
          <a:p>
            <a:endParaRPr lang="ru-RU" sz="1800" dirty="0">
              <a:latin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</a:rPr>
              <a:t>Административные. </a:t>
            </a:r>
            <a:r>
              <a:rPr lang="ru-RU" sz="1800" dirty="0" smtClean="0">
                <a:latin typeface="Times New Roman" panose="02020603050405020304" pitchFamily="18" charset="0"/>
              </a:rPr>
              <a:t>Непрозрачные критерии отбора при распределении субсидий </a:t>
            </a:r>
          </a:p>
          <a:p>
            <a:endParaRPr lang="ru-RU" sz="1800" dirty="0">
              <a:latin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</a:rPr>
              <a:t>Иные.</a:t>
            </a:r>
            <a:r>
              <a:rPr lang="ru-RU" sz="1800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latin typeface="Times New Roman" panose="02020603050405020304" pitchFamily="18" charset="0"/>
              </a:rPr>
              <a:t>Отсутствие профессиональных кадров. Отсутствие инфраструктуры.</a:t>
            </a:r>
            <a:endParaRPr lang="ru-RU" sz="1800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5724" y="1105900"/>
            <a:ext cx="2142340" cy="1538883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Кинопроизводство: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9 частных организаций 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и 1 индивидуальный предприниматель</a:t>
            </a:r>
          </a:p>
          <a:p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5762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Рынок услуг в сфере культуры </a:t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(рынок услуг по производству фильмов)</a:t>
            </a:r>
            <a:endParaRPr lang="ru-RU" altLang="ru-RU" sz="20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63691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6" y="4221088"/>
            <a:ext cx="243903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F33807-C357-4AF4-9FC5-EAEB504972D7}" type="slidenum">
              <a:rPr lang="ru-RU" altLang="ru-RU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60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44450"/>
            <a:ext cx="89027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3000" b="1" kern="0" dirty="0">
              <a:solidFill>
                <a:schemeClr val="accent3"/>
              </a:solidFill>
            </a:endParaRPr>
          </a:p>
        </p:txBody>
      </p:sp>
      <p:sp>
        <p:nvSpPr>
          <p:cNvPr id="14341" name="Заголовок 1"/>
          <p:cNvSpPr>
            <a:spLocks noGrp="1"/>
          </p:cNvSpPr>
          <p:nvPr>
            <p:ph type="title"/>
          </p:nvPr>
        </p:nvSpPr>
        <p:spPr>
          <a:xfrm>
            <a:off x="996950" y="0"/>
            <a:ext cx="7931150" cy="635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Рынок услуг социального обслуживания населения</a:t>
            </a:r>
            <a:endParaRPr lang="ru-RU" alt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034" y="1324173"/>
            <a:ext cx="2681201" cy="2308324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Конкурентная среда: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</a:rPr>
              <a:t>Республике Бурятия в 2018 году зарегистрировано 48 организаций социального обслуживания всех форм собственности, </a:t>
            </a:r>
            <a:endParaRPr lang="ru-RU" sz="1600" dirty="0" smtClean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</a:rPr>
              <a:t>том числе </a:t>
            </a:r>
            <a:r>
              <a:rPr lang="ru-RU" sz="1600" dirty="0" smtClean="0">
                <a:latin typeface="Times New Roman" panose="02020603050405020304" pitchFamily="18" charset="0"/>
              </a:rPr>
              <a:t>12 негосударственных  организаций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66593" y="1324173"/>
            <a:ext cx="4736107" cy="5016758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Барьеры:</a:t>
            </a:r>
          </a:p>
          <a:p>
            <a:endParaRPr lang="ru-RU" sz="1800" b="1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</a:rPr>
              <a:t>Экономические </a:t>
            </a:r>
          </a:p>
          <a:p>
            <a:r>
              <a:rPr lang="ru-RU" sz="1800" dirty="0" smtClean="0">
                <a:latin typeface="Times New Roman" panose="02020603050405020304" pitchFamily="18" charset="0"/>
              </a:rPr>
              <a:t>Высокая стоимость заемных средств.</a:t>
            </a:r>
          </a:p>
          <a:p>
            <a:r>
              <a:rPr lang="ru-RU" sz="1800" dirty="0" smtClean="0">
                <a:latin typeface="Times New Roman" panose="02020603050405020304" pitchFamily="18" charset="0"/>
              </a:rPr>
              <a:t>Высокие расходы на передвижение сотрудников между местами проживания обслуживаемых лиц</a:t>
            </a:r>
          </a:p>
          <a:p>
            <a:endParaRPr lang="ru-RU" sz="1800" b="1" i="1" dirty="0">
              <a:latin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</a:rPr>
              <a:t>Иные</a:t>
            </a:r>
          </a:p>
          <a:p>
            <a:r>
              <a:rPr lang="ru-RU" sz="1800" dirty="0" smtClean="0">
                <a:latin typeface="Times New Roman" panose="02020603050405020304" pitchFamily="18" charset="0"/>
              </a:rPr>
              <a:t>Низкий уровень спроса на услуги частных организаций.</a:t>
            </a:r>
          </a:p>
          <a:p>
            <a:r>
              <a:rPr lang="ru-RU" sz="1800" dirty="0" smtClean="0">
                <a:latin typeface="Times New Roman" panose="02020603050405020304" pitchFamily="18" charset="0"/>
              </a:rPr>
              <a:t>Низкий уровень информированности населения.</a:t>
            </a:r>
          </a:p>
          <a:p>
            <a:r>
              <a:rPr lang="ru-RU" sz="1800" dirty="0" smtClean="0">
                <a:latin typeface="Times New Roman" panose="02020603050405020304" pitchFamily="18" charset="0"/>
              </a:rPr>
              <a:t>Недоступность зданий для маломобильных граждан.</a:t>
            </a:r>
          </a:p>
          <a:p>
            <a:r>
              <a:rPr lang="ru-RU" sz="1800" dirty="0" smtClean="0">
                <a:latin typeface="Times New Roman" panose="02020603050405020304" pitchFamily="18" charset="0"/>
              </a:rPr>
              <a:t>Недостаток квалифицированных кадров. Низкая заработная плата работников</a:t>
            </a:r>
          </a:p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7" y="4293096"/>
            <a:ext cx="3801407" cy="20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F33807-C357-4AF4-9FC5-EAEB504972D7}" type="slidenum">
              <a:rPr lang="ru-RU" altLang="ru-RU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60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44450"/>
            <a:ext cx="89027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3000" b="1" kern="0" dirty="0">
              <a:solidFill>
                <a:schemeClr val="accent3"/>
              </a:solidFill>
            </a:endParaRPr>
          </a:p>
        </p:txBody>
      </p:sp>
      <p:sp>
        <p:nvSpPr>
          <p:cNvPr id="14341" name="Заголовок 1"/>
          <p:cNvSpPr>
            <a:spLocks noGrp="1"/>
          </p:cNvSpPr>
          <p:nvPr>
            <p:ph type="title"/>
          </p:nvPr>
        </p:nvSpPr>
        <p:spPr>
          <a:xfrm>
            <a:off x="996950" y="0"/>
            <a:ext cx="7931150" cy="635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Рынок услуг детского отдыха и оздоровления</a:t>
            </a:r>
            <a:endParaRPr lang="ru-RU" alt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1124744"/>
            <a:ext cx="2875753" cy="353943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Конкурентная среда: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В 2017 году </a:t>
            </a:r>
            <a:r>
              <a:rPr lang="ru-RU" sz="1600" dirty="0" smtClean="0">
                <a:latin typeface="Times New Roman" panose="02020603050405020304" pitchFamily="18" charset="0"/>
              </a:rPr>
              <a:t>функционировало </a:t>
            </a:r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530 </a:t>
            </a:r>
            <a:r>
              <a:rPr lang="ru-RU" sz="1600" dirty="0">
                <a:latin typeface="Times New Roman" panose="02020603050405020304" pitchFamily="18" charset="0"/>
              </a:rPr>
              <a:t>организаций отдыха детей и </a:t>
            </a:r>
            <a:r>
              <a:rPr lang="ru-RU" sz="1600" dirty="0" smtClean="0">
                <a:latin typeface="Times New Roman" panose="02020603050405020304" pitchFamily="18" charset="0"/>
              </a:rPr>
              <a:t>их </a:t>
            </a:r>
            <a:r>
              <a:rPr lang="ru-RU" sz="1600" dirty="0">
                <a:latin typeface="Times New Roman" panose="02020603050405020304" pitchFamily="18" charset="0"/>
              </a:rPr>
              <a:t>оздоровления, в </a:t>
            </a:r>
            <a:r>
              <a:rPr lang="ru-RU" sz="1600" dirty="0" err="1" smtClean="0">
                <a:latin typeface="Times New Roman" panose="02020603050405020304" pitchFamily="18" charset="0"/>
              </a:rPr>
              <a:t>т.ч</a:t>
            </a:r>
            <a:r>
              <a:rPr lang="ru-RU" sz="1600" dirty="0" smtClean="0">
                <a:latin typeface="Times New Roman" panose="02020603050405020304" pitchFamily="18" charset="0"/>
              </a:rPr>
              <a:t>.:</a:t>
            </a:r>
            <a:endParaRPr lang="ru-RU" sz="1600" dirty="0" smtClean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357 </a:t>
            </a:r>
            <a:r>
              <a:rPr lang="ru-RU" sz="1600" dirty="0">
                <a:latin typeface="Times New Roman" panose="02020603050405020304" pitchFamily="18" charset="0"/>
              </a:rPr>
              <a:t>лагерей дневного пребывания, </a:t>
            </a:r>
            <a:r>
              <a:rPr lang="ru-RU" sz="1600" dirty="0" smtClean="0">
                <a:latin typeface="Times New Roman" panose="02020603050405020304" pitchFamily="18" charset="0"/>
              </a:rPr>
              <a:t>70 </a:t>
            </a:r>
            <a:r>
              <a:rPr lang="ru-RU" sz="1600" dirty="0">
                <a:latin typeface="Times New Roman" panose="02020603050405020304" pitchFamily="18" charset="0"/>
              </a:rPr>
              <a:t>лагерей труда и отдыха, </a:t>
            </a:r>
            <a:r>
              <a:rPr lang="ru-RU" sz="1600" dirty="0" smtClean="0">
                <a:latin typeface="Times New Roman" panose="02020603050405020304" pitchFamily="18" charset="0"/>
              </a:rPr>
              <a:t>71 </a:t>
            </a:r>
            <a:r>
              <a:rPr lang="ru-RU" sz="1600" dirty="0">
                <a:latin typeface="Times New Roman" panose="02020603050405020304" pitchFamily="18" charset="0"/>
              </a:rPr>
              <a:t>палаточный лагерь, </a:t>
            </a:r>
            <a:r>
              <a:rPr lang="ru-RU" sz="1600" dirty="0" smtClean="0">
                <a:latin typeface="Times New Roman" panose="02020603050405020304" pitchFamily="18" charset="0"/>
              </a:rPr>
              <a:t>29 </a:t>
            </a:r>
            <a:r>
              <a:rPr lang="ru-RU" sz="1600" dirty="0">
                <a:latin typeface="Times New Roman" panose="02020603050405020304" pitchFamily="18" charset="0"/>
              </a:rPr>
              <a:t>загородных оздоровительных учреждений и 3 санаторно-курортных учреждения. </a:t>
            </a:r>
            <a:endParaRPr lang="ru-RU" sz="1600" dirty="0" smtClean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Частный </a:t>
            </a:r>
            <a:r>
              <a:rPr lang="ru-RU" sz="1600" dirty="0">
                <a:latin typeface="Times New Roman" panose="02020603050405020304" pitchFamily="18" charset="0"/>
              </a:rPr>
              <a:t>сектор рынка представлен 12 организациями.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05221" y="1124744"/>
            <a:ext cx="2822879" cy="55092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Меры по развитию конкуренции:</a:t>
            </a:r>
            <a:endParaRPr lang="ru-RU" sz="1600" b="1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Создание </a:t>
            </a:r>
            <a:r>
              <a:rPr lang="ru-RU" sz="1600" dirty="0" smtClean="0">
                <a:latin typeface="Times New Roman" panose="02020603050405020304" pitchFamily="18" charset="0"/>
              </a:rPr>
              <a:t>алгоритма действий, инструкции для предпринимателя при открытии нового лагеря. </a:t>
            </a:r>
            <a:r>
              <a:rPr lang="ru-RU" sz="1600" dirty="0" smtClean="0">
                <a:latin typeface="Times New Roman" panose="02020603050405020304" pitchFamily="18" charset="0"/>
              </a:rPr>
              <a:t>Частичное субсидирование.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Активное кураторство отрасли.</a:t>
            </a:r>
            <a:endParaRPr lang="ru-RU" sz="1600" dirty="0" smtClean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об имеющихся земельных участках, помещениях, пригодных для размещения лагерей, и об условиях их получения в пользование.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Информирование родителей об услугах частных организаций.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Привлечение частных организаций к обсуждению проблем наравне с гос. и </a:t>
            </a:r>
            <a:r>
              <a:rPr lang="ru-RU" sz="1600" dirty="0" err="1" smtClean="0">
                <a:latin typeface="Times New Roman" panose="02020603050405020304" pitchFamily="18" charset="0"/>
              </a:rPr>
              <a:t>мун</a:t>
            </a:r>
            <a:r>
              <a:rPr lang="ru-RU" sz="1600" dirty="0" smtClean="0">
                <a:latin typeface="Times New Roman" panose="02020603050405020304" pitchFamily="18" charset="0"/>
              </a:rPr>
              <a:t>. учреждениями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797153"/>
            <a:ext cx="2592289" cy="1729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776" y="1124744"/>
            <a:ext cx="2865368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3357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333399"/>
                </a:solidFill>
                <a:ea typeface="ＭＳ Ｐゴシック" panose="020B0600070205080204" pitchFamily="34" charset="-128"/>
              </a:rPr>
              <a:t>СПАСИБО ЗА ВНИМАНИЕ!</a:t>
            </a:r>
            <a:endParaRPr lang="ru-RU" altLang="ru-RU" sz="4000" b="1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19021</TotalTime>
  <Words>530</Words>
  <Application>Microsoft Office PowerPoint</Application>
  <PresentationFormat>Экран (4:3)</PresentationFormat>
  <Paragraphs>93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MS PGothic</vt:lpstr>
      <vt:lpstr>MS PGothic</vt:lpstr>
      <vt:lpstr>Arial</vt:lpstr>
      <vt:lpstr>Times New Roman</vt:lpstr>
      <vt:lpstr>Wingdings</vt:lpstr>
      <vt:lpstr>ヒラギノ角ゴ Pro W3</vt:lpstr>
      <vt:lpstr>Оформление по умолчанию</vt:lpstr>
      <vt:lpstr>Презентация PowerPoint</vt:lpstr>
      <vt:lpstr>Презентация PowerPoint</vt:lpstr>
      <vt:lpstr>Приоритетные и социально значимые рынки  для развития конкуренции в Республике Бурятия</vt:lpstr>
      <vt:lpstr>Рынок электроснабжения</vt:lpstr>
      <vt:lpstr>Рынок услуг в сфере культуры  (рынок услуг по производству фильмов)</vt:lpstr>
      <vt:lpstr>Рынок услуг социального обслуживания населения</vt:lpstr>
      <vt:lpstr>Рынок услуг детского отдыха и оздоровления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Дуринова Елена Вячеславовна</cp:lastModifiedBy>
  <cp:revision>1175</cp:revision>
  <cp:lastPrinted>2019-03-01T02:48:02Z</cp:lastPrinted>
  <dcterms:created xsi:type="dcterms:W3CDTF">2011-08-24T07:02:51Z</dcterms:created>
  <dcterms:modified xsi:type="dcterms:W3CDTF">2019-03-01T02:48:04Z</dcterms:modified>
</cp:coreProperties>
</file>