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74" r:id="rId3"/>
    <p:sldMasterId id="2147483692" r:id="rId4"/>
  </p:sldMasterIdLst>
  <p:notesMasterIdLst>
    <p:notesMasterId r:id="rId13"/>
  </p:notesMasterIdLst>
  <p:sldIdLst>
    <p:sldId id="256" r:id="rId5"/>
    <p:sldId id="324" r:id="rId6"/>
    <p:sldId id="326" r:id="rId7"/>
    <p:sldId id="323" r:id="rId8"/>
    <p:sldId id="327" r:id="rId9"/>
    <p:sldId id="328" r:id="rId10"/>
    <p:sldId id="291" r:id="rId11"/>
    <p:sldId id="325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9A4"/>
    <a:srgbClr val="580000"/>
    <a:srgbClr val="006699"/>
    <a:srgbClr val="996633"/>
    <a:srgbClr val="CC9900"/>
    <a:srgbClr val="009900"/>
    <a:srgbClr val="0099CC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259" autoAdjust="0"/>
  </p:normalViewPr>
  <p:slideViewPr>
    <p:cSldViewPr>
      <p:cViewPr varScale="1">
        <p:scale>
          <a:sx n="88" d="100"/>
          <a:sy n="88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86826D1-9A17-481B-BE96-F8099F0907DA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FA6F566-76FC-4385-81DF-591FF0560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3319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trade.sberbank-ast.ru/" TargetMode="External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trade.sberbank-ast.ru/" TargetMode="External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hyperlink" Target="http://trade.sberbank-ast.ru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4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90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181466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81467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20" name="Rectangle 2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D5BCD-F264-4579-97F4-10F8568E8382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221" name="Rectangle 22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2" name="Rectangle 2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50344-DCD4-472D-B385-29EB315F4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B7AFA-437F-46EC-A524-84E8595314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93454-1125-4F3C-9DA9-4FE86175555D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AF90D-F9BC-4D59-8355-7321D7B984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50AA5-580E-4296-A426-51A49045D1D2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39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B7ABC-E40F-4FEE-AAC0-6D9A9308D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979E-3DE5-46E8-9FCB-454556ADEC4D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hlinkClick r:id="rId2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pic>
        <p:nvPicPr>
          <p:cNvPr id="6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52600"/>
            <a:ext cx="8317149" cy="1469065"/>
          </a:xfrm>
        </p:spPr>
        <p:txBody>
          <a:bodyPr>
            <a:normAutofit/>
          </a:bodyPr>
          <a:lstStyle>
            <a:lvl1pPr>
              <a:defRPr sz="14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4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4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2"/>
          </p:nvPr>
        </p:nvSpPr>
        <p:spPr>
          <a:xfrm>
            <a:off x="467544" y="3425456"/>
            <a:ext cx="8317149" cy="2379921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9" name="Rectangle 14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46966"/>
            <a:ext cx="3838354" cy="248982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2"/>
          </p:nvPr>
        </p:nvSpPr>
        <p:spPr>
          <a:xfrm>
            <a:off x="4731488" y="3650511"/>
            <a:ext cx="4056320" cy="248982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460738" y="1747263"/>
            <a:ext cx="3838354" cy="1825277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4"/>
          </p:nvPr>
        </p:nvSpPr>
        <p:spPr>
          <a:xfrm>
            <a:off x="4735026" y="1750808"/>
            <a:ext cx="4056320" cy="1825277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10" name="Rectangle 10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460738" y="1747264"/>
            <a:ext cx="1463748" cy="428139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5"/>
          </p:nvPr>
        </p:nvSpPr>
        <p:spPr>
          <a:xfrm>
            <a:off x="2176568" y="1747264"/>
            <a:ext cx="1463748" cy="428139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idx="16"/>
          </p:nvPr>
        </p:nvSpPr>
        <p:spPr>
          <a:xfrm>
            <a:off x="3892398" y="1747264"/>
            <a:ext cx="1463748" cy="428139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7"/>
          </p:nvPr>
        </p:nvSpPr>
        <p:spPr>
          <a:xfrm>
            <a:off x="5608228" y="1747264"/>
            <a:ext cx="1463748" cy="428139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idx="18"/>
          </p:nvPr>
        </p:nvSpPr>
        <p:spPr>
          <a:xfrm>
            <a:off x="7324060" y="1747264"/>
            <a:ext cx="1463748" cy="428139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9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6" name="Rectangle 9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52600"/>
            <a:ext cx="8317149" cy="4373563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9" name="Rectangle 11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97144"/>
            <a:ext cx="8317149" cy="89087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2"/>
          </p:nvPr>
        </p:nvSpPr>
        <p:spPr>
          <a:xfrm>
            <a:off x="457199" y="2874577"/>
            <a:ext cx="8317149" cy="89087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3"/>
          </p:nvPr>
        </p:nvSpPr>
        <p:spPr>
          <a:xfrm>
            <a:off x="457199" y="3952010"/>
            <a:ext cx="8317149" cy="89087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4"/>
          </p:nvPr>
        </p:nvSpPr>
        <p:spPr>
          <a:xfrm>
            <a:off x="457199" y="5029443"/>
            <a:ext cx="8317149" cy="89087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13 Grupo"/>
          <p:cNvGrpSpPr>
            <a:grpSpLocks/>
          </p:cNvGrpSpPr>
          <p:nvPr userDrawn="1"/>
        </p:nvGrpSpPr>
        <p:grpSpPr bwMode="auto">
          <a:xfrm>
            <a:off x="3132138" y="2676525"/>
            <a:ext cx="6350" cy="3017838"/>
            <a:chOff x="4276603" y="1491264"/>
            <a:chExt cx="319" cy="3377896"/>
          </a:xfrm>
        </p:grpSpPr>
        <p:cxnSp>
          <p:nvCxnSpPr>
            <p:cNvPr id="11" name="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1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48 Grupo"/>
          <p:cNvGrpSpPr>
            <a:grpSpLocks/>
          </p:cNvGrpSpPr>
          <p:nvPr userDrawn="1"/>
        </p:nvGrpSpPr>
        <p:grpSpPr bwMode="auto">
          <a:xfrm>
            <a:off x="6091238" y="2676525"/>
            <a:ext cx="6350" cy="3017838"/>
            <a:chOff x="4276603" y="1491264"/>
            <a:chExt cx="319" cy="3377896"/>
          </a:xfrm>
        </p:grpSpPr>
        <p:cxnSp>
          <p:nvCxnSpPr>
            <p:cNvPr id="14" name="4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5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48 Grupo"/>
          <p:cNvGrpSpPr>
            <a:grpSpLocks/>
          </p:cNvGrpSpPr>
          <p:nvPr userDrawn="1"/>
        </p:nvGrpSpPr>
        <p:grpSpPr bwMode="auto">
          <a:xfrm>
            <a:off x="8980488" y="2676525"/>
            <a:ext cx="6350" cy="3017838"/>
            <a:chOff x="4276603" y="1491264"/>
            <a:chExt cx="319" cy="3377896"/>
          </a:xfrm>
        </p:grpSpPr>
        <p:cxnSp>
          <p:nvCxnSpPr>
            <p:cNvPr id="17" name="4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5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20" name="Rectangle 22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31437"/>
            <a:ext cx="2411414" cy="3194047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2"/>
          <p:cNvSpPr>
            <a:spLocks noGrp="1"/>
          </p:cNvSpPr>
          <p:nvPr>
            <p:ph idx="12"/>
          </p:nvPr>
        </p:nvSpPr>
        <p:spPr>
          <a:xfrm>
            <a:off x="3400424" y="2824349"/>
            <a:ext cx="2411414" cy="3194047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5" name="Content Placeholder 2"/>
          <p:cNvSpPr>
            <a:spLocks noGrp="1"/>
          </p:cNvSpPr>
          <p:nvPr>
            <p:ph idx="13"/>
          </p:nvPr>
        </p:nvSpPr>
        <p:spPr>
          <a:xfrm>
            <a:off x="6343648" y="2817261"/>
            <a:ext cx="2411414" cy="3194047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5" name="Content Placeholder 2"/>
          <p:cNvSpPr>
            <a:spLocks noGrp="1"/>
          </p:cNvSpPr>
          <p:nvPr>
            <p:ph idx="15"/>
          </p:nvPr>
        </p:nvSpPr>
        <p:spPr>
          <a:xfrm>
            <a:off x="456911" y="1718538"/>
            <a:ext cx="2411414" cy="102112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6" name="Content Placeholder 2"/>
          <p:cNvSpPr>
            <a:spLocks noGrp="1"/>
          </p:cNvSpPr>
          <p:nvPr>
            <p:ph idx="16"/>
          </p:nvPr>
        </p:nvSpPr>
        <p:spPr>
          <a:xfrm>
            <a:off x="3400135" y="1711450"/>
            <a:ext cx="2411414" cy="102112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7" name="Content Placeholder 2"/>
          <p:cNvSpPr>
            <a:spLocks noGrp="1"/>
          </p:cNvSpPr>
          <p:nvPr>
            <p:ph idx="17"/>
          </p:nvPr>
        </p:nvSpPr>
        <p:spPr>
          <a:xfrm>
            <a:off x="6343359" y="1704362"/>
            <a:ext cx="2411414" cy="102112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8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9" name="Rectangle 12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52601"/>
            <a:ext cx="8317149" cy="168171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4819709" y="3531781"/>
            <a:ext cx="3962783" cy="2433084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67544" y="3535325"/>
            <a:ext cx="3950718" cy="2433084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87AFC-F102-43C7-8F1B-9E70848E93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7CD83-6399-4B89-93E1-875DB8F2C09A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6" name="Rectangle 7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0945" y="1752600"/>
            <a:ext cx="5593403" cy="4373563"/>
          </a:xfrm>
        </p:spPr>
        <p:txBody>
          <a:bodyPr>
            <a:normAutofit/>
          </a:bodyPr>
          <a:lstStyle>
            <a:lvl1pPr>
              <a:defRPr sz="1600">
                <a:latin typeface="Arial" pitchFamily="34" charset="0"/>
                <a:cs typeface="Arial" pitchFamily="34" charset="0"/>
              </a:defRPr>
            </a:lvl1pPr>
            <a:lvl2pPr>
              <a:defRPr sz="1600">
                <a:latin typeface="Arial" pitchFamily="34" charset="0"/>
                <a:cs typeface="Arial" pitchFamily="34" charset="0"/>
              </a:defRPr>
            </a:lvl2pPr>
            <a:lvl3pP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13 Grupo"/>
          <p:cNvGrpSpPr>
            <a:grpSpLocks/>
          </p:cNvGrpSpPr>
          <p:nvPr userDrawn="1"/>
        </p:nvGrpSpPr>
        <p:grpSpPr bwMode="auto">
          <a:xfrm>
            <a:off x="3036888" y="1738313"/>
            <a:ext cx="6350" cy="3017837"/>
            <a:chOff x="4276603" y="1491264"/>
            <a:chExt cx="319" cy="3377896"/>
          </a:xfrm>
        </p:grpSpPr>
        <p:cxnSp>
          <p:nvCxnSpPr>
            <p:cNvPr id="6" name="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1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9" name="Rectangle 13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0945" y="1752600"/>
            <a:ext cx="5593403" cy="4373563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043E2-070D-4CD9-B76C-892BBB5B02F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DEF8A-0099-4629-8B7A-5BB9CBE8A8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8DAFF-AC5A-4E0B-85DD-C2F1823017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C8AA8-4B9C-4F17-AA24-CDDB97C5B1C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58E7A-54AF-4316-9193-3AAD0AAEAF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CE13324-8794-47E2-B5DD-C22940A6F8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84466-BB8B-4367-B1B9-51122E51F1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F7808-3CD8-4B17-B1CC-30AB9580EE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6A79D-1C98-43C3-B831-8E834FFD9A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EAF13-22DA-4B45-8831-7313FB1A6D8C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hlinkClick r:id="rId2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pic>
        <p:nvPicPr>
          <p:cNvPr id="6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52600"/>
            <a:ext cx="8317149" cy="1469065"/>
          </a:xfrm>
        </p:spPr>
        <p:txBody>
          <a:bodyPr>
            <a:normAutofit/>
          </a:bodyPr>
          <a:lstStyle>
            <a:lvl1pPr>
              <a:defRPr sz="14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4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4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2"/>
          </p:nvPr>
        </p:nvSpPr>
        <p:spPr>
          <a:xfrm>
            <a:off x="467544" y="3425456"/>
            <a:ext cx="8317149" cy="2379921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aseline="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9" name="Rectangle 14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46966"/>
            <a:ext cx="3838354" cy="248982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2"/>
          </p:nvPr>
        </p:nvSpPr>
        <p:spPr>
          <a:xfrm>
            <a:off x="4731488" y="3650511"/>
            <a:ext cx="4056320" cy="248982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460738" y="1747263"/>
            <a:ext cx="3838354" cy="1825277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4"/>
          </p:nvPr>
        </p:nvSpPr>
        <p:spPr>
          <a:xfrm>
            <a:off x="4735026" y="1750808"/>
            <a:ext cx="4056320" cy="1825277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aseline="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10" name="Rectangle 10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460738" y="1747264"/>
            <a:ext cx="1463748" cy="428139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idx="15"/>
          </p:nvPr>
        </p:nvSpPr>
        <p:spPr>
          <a:xfrm>
            <a:off x="2176568" y="1747264"/>
            <a:ext cx="1463748" cy="428139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idx="16"/>
          </p:nvPr>
        </p:nvSpPr>
        <p:spPr>
          <a:xfrm>
            <a:off x="3892398" y="1747264"/>
            <a:ext cx="1463748" cy="428139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7"/>
          </p:nvPr>
        </p:nvSpPr>
        <p:spPr>
          <a:xfrm>
            <a:off x="5608228" y="1747264"/>
            <a:ext cx="1463748" cy="428139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idx="18"/>
          </p:nvPr>
        </p:nvSpPr>
        <p:spPr>
          <a:xfrm>
            <a:off x="7324060" y="1747264"/>
            <a:ext cx="1463748" cy="428139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9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aseline="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6" name="Rectangle 9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52600"/>
            <a:ext cx="8317149" cy="4373563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aseline="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9" name="Rectangle 11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97144"/>
            <a:ext cx="8317149" cy="89087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2"/>
          </p:nvPr>
        </p:nvSpPr>
        <p:spPr>
          <a:xfrm>
            <a:off x="457199" y="2874577"/>
            <a:ext cx="8317149" cy="89087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3"/>
          </p:nvPr>
        </p:nvSpPr>
        <p:spPr>
          <a:xfrm>
            <a:off x="457199" y="3952010"/>
            <a:ext cx="8317149" cy="89087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4"/>
          </p:nvPr>
        </p:nvSpPr>
        <p:spPr>
          <a:xfrm>
            <a:off x="457199" y="5029443"/>
            <a:ext cx="8317149" cy="890879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aseline="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13 Grupo"/>
          <p:cNvGrpSpPr>
            <a:grpSpLocks/>
          </p:cNvGrpSpPr>
          <p:nvPr userDrawn="1"/>
        </p:nvGrpSpPr>
        <p:grpSpPr bwMode="auto">
          <a:xfrm>
            <a:off x="3132138" y="2676525"/>
            <a:ext cx="6350" cy="3017838"/>
            <a:chOff x="4276603" y="1491264"/>
            <a:chExt cx="319" cy="3377896"/>
          </a:xfrm>
        </p:grpSpPr>
        <p:cxnSp>
          <p:nvCxnSpPr>
            <p:cNvPr id="11" name="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1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48 Grupo"/>
          <p:cNvGrpSpPr>
            <a:grpSpLocks/>
          </p:cNvGrpSpPr>
          <p:nvPr userDrawn="1"/>
        </p:nvGrpSpPr>
        <p:grpSpPr bwMode="auto">
          <a:xfrm>
            <a:off x="6091238" y="2676525"/>
            <a:ext cx="6350" cy="3017838"/>
            <a:chOff x="4276603" y="1491264"/>
            <a:chExt cx="319" cy="3377896"/>
          </a:xfrm>
        </p:grpSpPr>
        <p:cxnSp>
          <p:nvCxnSpPr>
            <p:cNvPr id="14" name="4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5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48 Grupo"/>
          <p:cNvGrpSpPr>
            <a:grpSpLocks/>
          </p:cNvGrpSpPr>
          <p:nvPr userDrawn="1"/>
        </p:nvGrpSpPr>
        <p:grpSpPr bwMode="auto">
          <a:xfrm>
            <a:off x="8980488" y="2676525"/>
            <a:ext cx="6350" cy="3017838"/>
            <a:chOff x="4276603" y="1491264"/>
            <a:chExt cx="319" cy="3377896"/>
          </a:xfrm>
        </p:grpSpPr>
        <p:cxnSp>
          <p:nvCxnSpPr>
            <p:cNvPr id="17" name="4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5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20" name="Rectangle 22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31437"/>
            <a:ext cx="2411414" cy="3194047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4" name="Content Placeholder 2"/>
          <p:cNvSpPr>
            <a:spLocks noGrp="1"/>
          </p:cNvSpPr>
          <p:nvPr>
            <p:ph idx="12"/>
          </p:nvPr>
        </p:nvSpPr>
        <p:spPr>
          <a:xfrm>
            <a:off x="3400424" y="2824349"/>
            <a:ext cx="2411414" cy="3194047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"/>
          <p:cNvSpPr>
            <a:spLocks noGrp="1"/>
          </p:cNvSpPr>
          <p:nvPr>
            <p:ph idx="13"/>
          </p:nvPr>
        </p:nvSpPr>
        <p:spPr>
          <a:xfrm>
            <a:off x="6343648" y="2817261"/>
            <a:ext cx="2411414" cy="3194047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5" name="Content Placeholder 2"/>
          <p:cNvSpPr>
            <a:spLocks noGrp="1"/>
          </p:cNvSpPr>
          <p:nvPr>
            <p:ph idx="15"/>
          </p:nvPr>
        </p:nvSpPr>
        <p:spPr>
          <a:xfrm>
            <a:off x="456911" y="1718538"/>
            <a:ext cx="2411414" cy="102112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6" name="Content Placeholder 2"/>
          <p:cNvSpPr>
            <a:spLocks noGrp="1"/>
          </p:cNvSpPr>
          <p:nvPr>
            <p:ph idx="16"/>
          </p:nvPr>
        </p:nvSpPr>
        <p:spPr>
          <a:xfrm>
            <a:off x="3400135" y="1711450"/>
            <a:ext cx="2411414" cy="102112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7" name="Content Placeholder 2"/>
          <p:cNvSpPr>
            <a:spLocks noGrp="1"/>
          </p:cNvSpPr>
          <p:nvPr>
            <p:ph idx="17"/>
          </p:nvPr>
        </p:nvSpPr>
        <p:spPr>
          <a:xfrm>
            <a:off x="6343359" y="1704362"/>
            <a:ext cx="2411414" cy="102112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8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aseline="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9" name="Rectangle 12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52601"/>
            <a:ext cx="8317149" cy="168171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4819709" y="3531781"/>
            <a:ext cx="3962783" cy="2433084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67544" y="3535325"/>
            <a:ext cx="3950718" cy="2433084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aseline="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6" name="Rectangle 7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0945" y="1752600"/>
            <a:ext cx="5593403" cy="4373563"/>
          </a:xfrm>
        </p:spPr>
        <p:txBody>
          <a:bodyPr>
            <a:normAutofit/>
          </a:bodyPr>
          <a:lstStyle>
            <a:lvl1pPr>
              <a:defRPr sz="1600">
                <a:latin typeface="Arial" pitchFamily="34" charset="0"/>
                <a:cs typeface="Arial" pitchFamily="34" charset="0"/>
              </a:defRPr>
            </a:lvl1pPr>
            <a:lvl2pPr>
              <a:defRPr sz="1600">
                <a:latin typeface="Arial" pitchFamily="34" charset="0"/>
                <a:cs typeface="Arial" pitchFamily="34" charset="0"/>
              </a:defRPr>
            </a:lvl2pPr>
            <a:lvl3pP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aseline="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OJECTS\M.E.R.C\RUSLAN\презентация сбербанка\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0038"/>
            <a:ext cx="1016000" cy="101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13 Grupo"/>
          <p:cNvGrpSpPr>
            <a:grpSpLocks/>
          </p:cNvGrpSpPr>
          <p:nvPr userDrawn="1"/>
        </p:nvGrpSpPr>
        <p:grpSpPr bwMode="auto">
          <a:xfrm>
            <a:off x="3036888" y="1738313"/>
            <a:ext cx="6350" cy="3017837"/>
            <a:chOff x="4276603" y="1491264"/>
            <a:chExt cx="319" cy="3377896"/>
          </a:xfrm>
        </p:grpSpPr>
        <p:cxnSp>
          <p:nvCxnSpPr>
            <p:cNvPr id="6" name="9 Conector recto"/>
            <p:cNvCxnSpPr/>
            <p:nvPr/>
          </p:nvCxnSpPr>
          <p:spPr>
            <a:xfrm>
              <a:off x="4276603" y="1491264"/>
              <a:ext cx="0" cy="337789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10 Conector recto"/>
            <p:cNvCxnSpPr/>
            <p:nvPr/>
          </p:nvCxnSpPr>
          <p:spPr>
            <a:xfrm>
              <a:off x="4276922" y="1491264"/>
              <a:ext cx="0" cy="33778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Footer Placeholder 4">
            <a:hlinkClick r:id="rId3"/>
          </p:cNvPr>
          <p:cNvSpPr txBox="1">
            <a:spLocks/>
          </p:cNvSpPr>
          <p:nvPr userDrawn="1"/>
        </p:nvSpPr>
        <p:spPr>
          <a:xfrm>
            <a:off x="6630988" y="6372225"/>
            <a:ext cx="3429000" cy="2841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 baseline="0">
                <a:solidFill>
                  <a:schemeClr val="bg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1400" dirty="0" smtClean="0">
                <a:solidFill>
                  <a:srgbClr val="23451D"/>
                </a:solidFill>
              </a:rPr>
              <a:t>http://trade.sberbank-ast.ru</a:t>
            </a:r>
          </a:p>
        </p:txBody>
      </p:sp>
      <p:sp>
        <p:nvSpPr>
          <p:cNvPr id="9" name="Rectangle 13"/>
          <p:cNvSpPr/>
          <p:nvPr userDrawn="1"/>
        </p:nvSpPr>
        <p:spPr>
          <a:xfrm>
            <a:off x="1781175" y="1155700"/>
            <a:ext cx="7385050" cy="46038"/>
          </a:xfrm>
          <a:prstGeom prst="rect">
            <a:avLst/>
          </a:prstGeom>
          <a:gradFill flip="none" rotWithShape="1">
            <a:gsLst>
              <a:gs pos="100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0">
                <a:srgbClr val="00B050">
                  <a:shade val="100000"/>
                  <a:satMod val="115000"/>
                </a:srgb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430" y="451485"/>
            <a:ext cx="5791200" cy="715222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0945" y="1752600"/>
            <a:ext cx="5593403" cy="4373563"/>
          </a:xfrm>
        </p:spPr>
        <p:txBody>
          <a:bodyPr>
            <a:normAutofit/>
          </a:bodyPr>
          <a:lstStyle>
            <a:lvl1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26A1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46050" y="6278563"/>
            <a:ext cx="3429000" cy="284162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aseline="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</a:t>
            </a:r>
          </a:p>
          <a:p>
            <a:pPr>
              <a:defRPr/>
            </a:pPr>
            <a:r>
              <a:rPr lang="ru-RU"/>
              <a:t>система торгов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717FABA-7320-45D9-84EC-ABEA76B8E1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8B6EB-8C22-4997-B389-EC13570E0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F0936-E6F3-47F6-BB0C-3864FEDC8497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F02BA64-9C71-49B3-A9DC-F99FF5042E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28E9FC09-DDA6-47AD-88D9-68F3FA79E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5F4723B-3859-4A45-A3D9-8B25EF2E19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9052DA38-5772-4898-8260-02F6D3D16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cs typeface="+mn-cs"/>
              </a:defRPr>
            </a:lvl1pPr>
          </a:lstStyle>
          <a:p>
            <a:pPr>
              <a:defRPr/>
            </a:pPr>
            <a:fld id="{6A094611-00AF-4AB7-997F-35ED33AB7F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F1CC921-63F0-4D7B-9D00-BA1FA955F5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35C38DF-844E-4466-9154-2EF5C4D7F2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31705A-EE40-4897-BF9F-A860B95644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7D72B-1BBC-4843-A79C-CFA9436093D4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9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5854E-6159-437A-A281-46B040F483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5F886-3920-4BD7-BC38-A399CD2FCB77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C744C-5698-44F5-AD0D-FC193F411C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76E59-E277-4B4B-8EC1-83EE0720C93B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4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0EDC1-C06C-4735-A172-C31102222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02930-739A-4E76-8960-A1BCC25046E9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66C38-957C-43F5-8A1E-6C9604A96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A794C-F65E-438E-9CA8-7B5B00CC4891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6B8F"/>
            </a:gs>
            <a:gs pos="51000">
              <a:srgbClr val="0099CC"/>
            </a:gs>
            <a:gs pos="100000">
              <a:srgbClr val="006B8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180227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28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29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30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31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32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33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34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35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36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37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38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39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40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41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42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43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44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45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46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47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48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49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50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51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52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53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54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55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56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57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58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  <p:sp>
          <p:nvSpPr>
            <p:cNvPr id="180259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60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61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62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63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64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65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66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67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68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69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70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71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72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73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74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75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76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77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78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79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80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81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82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83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84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85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86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87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88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89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90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91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92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93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94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95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96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97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98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299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00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01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02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03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04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05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06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07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08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09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10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11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12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13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14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15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16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17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18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19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20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21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22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23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24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25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26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27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28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29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30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31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32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33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34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35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36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37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38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39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40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41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42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43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44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45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46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47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48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49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50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51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52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53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54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55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56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57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58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59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60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61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62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63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64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65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66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67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68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69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70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71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72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73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74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75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76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77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78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79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80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81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82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83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84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85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86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87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88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89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90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91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92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93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94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95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96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97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98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399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00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01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02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03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04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05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06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07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08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09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10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11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12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13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14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15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16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17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18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19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20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21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22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23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24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25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26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27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28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29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30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31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32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33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34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35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36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37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38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39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40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0441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180442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fld id="{8F525A93-64D4-4690-A7AF-B947BB259F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80443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fld id="{42F4B784-710A-4003-9595-BDC45EDD0C59}" type="datetimeFigureOut">
              <a:rPr lang="ru-RU"/>
              <a:pPr>
                <a:defRPr/>
              </a:pPr>
              <a:t>29.11.2013</a:t>
            </a:fld>
            <a:endParaRPr lang="ru-RU"/>
          </a:p>
        </p:txBody>
      </p:sp>
      <p:sp>
        <p:nvSpPr>
          <p:cNvPr id="180444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0445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0446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4" r:id="rId1"/>
    <p:sldLayoutId id="2147483766" r:id="rId2"/>
    <p:sldLayoutId id="2147483765" r:id="rId3"/>
    <p:sldLayoutId id="2147483764" r:id="rId4"/>
    <p:sldLayoutId id="2147483763" r:id="rId5"/>
    <p:sldLayoutId id="2147483762" r:id="rId6"/>
    <p:sldLayoutId id="2147483761" r:id="rId7"/>
    <p:sldLayoutId id="2147483760" r:id="rId8"/>
    <p:sldLayoutId id="2147483759" r:id="rId9"/>
    <p:sldLayoutId id="2147483758" r:id="rId10"/>
    <p:sldLayoutId id="2147483757" r:id="rId11"/>
    <p:sldLayoutId id="214748375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6B8F"/>
            </a:gs>
            <a:gs pos="51000">
              <a:srgbClr val="0099CC"/>
            </a:gs>
            <a:gs pos="100000">
              <a:srgbClr val="006B8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006B8F"/>
            </a:gs>
            <a:gs pos="51000">
              <a:srgbClr val="0099CC"/>
            </a:gs>
            <a:gs pos="100000">
              <a:srgbClr val="006B8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24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51157B-32FE-44F5-B8B1-BAA438BCAF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73" r:id="rId10"/>
    <p:sldLayoutId id="2147483772" r:id="rId11"/>
    <p:sldLayoutId id="2147483771" r:id="rId12"/>
    <p:sldLayoutId id="2147483770" r:id="rId13"/>
    <p:sldLayoutId id="2147483769" r:id="rId14"/>
    <p:sldLayoutId id="2147483784" r:id="rId15"/>
    <p:sldLayoutId id="2147483768" r:id="rId16"/>
    <p:sldLayoutId id="2147483767" r:id="rId1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Font typeface="Arial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6B8F"/>
            </a:gs>
            <a:gs pos="51000">
              <a:srgbClr val="0099CC"/>
            </a:gs>
            <a:gs pos="100000">
              <a:srgbClr val="006B8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7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/>
              <a:t>автоматизированная система торгов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rgbClr val="D1282E"/>
                </a:solidFill>
                <a:latin typeface="+mn-lt"/>
              </a:defRPr>
            </a:lvl1pPr>
          </a:lstStyle>
          <a:p>
            <a:pPr>
              <a:defRPr/>
            </a:pPr>
            <a:fld id="{DD934B7B-C299-4F89-85C3-F7CFD30343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800" r:id="rId16"/>
    <p:sldLayoutId id="2147483801" r:id="rId1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Font typeface="Arial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6B8F"/>
            </a:gs>
            <a:gs pos="51000">
              <a:srgbClr val="0099CC"/>
            </a:gs>
            <a:gs pos="100000">
              <a:srgbClr val="006B8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Box 5"/>
          <p:cNvSpPr txBox="1">
            <a:spLocks noChangeArrowheads="1"/>
          </p:cNvSpPr>
          <p:nvPr/>
        </p:nvSpPr>
        <p:spPr bwMode="auto">
          <a:xfrm>
            <a:off x="9525" y="9525"/>
            <a:ext cx="9144000" cy="923925"/>
          </a:xfrm>
          <a:prstGeom prst="rect">
            <a:avLst/>
          </a:prstGeom>
          <a:solidFill>
            <a:srgbClr val="0079A4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</p:txBody>
      </p:sp>
      <p:pic>
        <p:nvPicPr>
          <p:cNvPr id="7168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7921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71550" y="112713"/>
            <a:ext cx="8172450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Администрация города Улан-Удэ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Управление по муниципальным закупкам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0" y="20701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>
              <a:defRPr/>
            </a:pPr>
            <a:r>
              <a:rPr lang="ru-RU" sz="4000" b="1" dirty="0">
                <a:solidFill>
                  <a:srgbClr val="FFFF00"/>
                </a:solidFill>
              </a:rPr>
              <a:t>Вопросы </a:t>
            </a:r>
            <a:r>
              <a:rPr lang="ru-RU" sz="4000" b="1" dirty="0" smtClean="0">
                <a:solidFill>
                  <a:srgbClr val="FFFF00"/>
                </a:solidFill>
              </a:rPr>
              <a:t>практической </a:t>
            </a:r>
            <a:r>
              <a:rPr lang="ru-RU" sz="4000" b="1" dirty="0">
                <a:solidFill>
                  <a:srgbClr val="FFFF00"/>
                </a:solidFill>
              </a:rPr>
              <a:t>реализации федерального закона </a:t>
            </a:r>
            <a:r>
              <a:rPr lang="ru-RU" sz="4000" b="1" dirty="0" smtClean="0">
                <a:solidFill>
                  <a:srgbClr val="FFFF00"/>
                </a:solidFill>
              </a:rPr>
              <a:t>от </a:t>
            </a:r>
            <a:r>
              <a:rPr lang="ru-RU" sz="4000" b="1" dirty="0">
                <a:solidFill>
                  <a:srgbClr val="FFFF00"/>
                </a:solidFill>
              </a:rPr>
              <a:t>05.04.2013 №</a:t>
            </a:r>
            <a:r>
              <a:rPr lang="ru-RU" sz="4000" b="1" dirty="0" smtClean="0">
                <a:solidFill>
                  <a:srgbClr val="FFFF00"/>
                </a:solidFill>
              </a:rPr>
              <a:t>44-ФЗ</a:t>
            </a:r>
          </a:p>
        </p:txBody>
      </p:sp>
      <p:sp>
        <p:nvSpPr>
          <p:cNvPr id="8" name="Rectangle 6"/>
          <p:cNvSpPr txBox="1">
            <a:spLocks noChangeArrowheads="1"/>
          </p:cNvSpPr>
          <p:nvPr/>
        </p:nvSpPr>
        <p:spPr bwMode="auto">
          <a:xfrm>
            <a:off x="0" y="4508500"/>
            <a:ext cx="9144000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Мадасов Максим Игоревич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Заместитель начальника Управления по муниципальным закупкам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16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Font typeface="Wingdings" pitchFamily="2" charset="2"/>
              <a:buNone/>
              <a:defRPr/>
            </a:pPr>
            <a:fld id="{20059AB4-EC4E-4DD5-8A5E-5C009C056881}" type="datetime4"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pPr algn="ctr" fontAlgn="auto">
                <a:spcBef>
                  <a:spcPct val="20000"/>
                </a:spcBef>
                <a:spcAft>
                  <a:spcPts val="0"/>
                </a:spcAft>
                <a:buClr>
                  <a:schemeClr val="hlink"/>
                </a:buClr>
                <a:buFont typeface="Wingdings" pitchFamily="2" charset="2"/>
                <a:buNone/>
                <a:defRPr/>
              </a:pPr>
              <a:t>29 ноября 2013 г.</a:t>
            </a:fld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975" y="1766888"/>
            <a:ext cx="8670925" cy="472437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Статья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31. Требования к участникам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закупки.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При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осуществлении закупки заказчик устанавливает следующие единые требования к участникам закупки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2)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правомочность участника закупки заключать контракт</a:t>
            </a:r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Комиссия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осуществлению закупок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проверяет соответствие участников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закупок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требованиям, указанным в пунктах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6 части 1 настоящей статьи, и в отношении отдельных видов закупок товаров, работ, услуг требованиям, установленным в соответствии с частью 2 настоящей статьи, если такие требования установлены Правительством Российской Федерации,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также вправе проверять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соответствие участников закупок требованиям, указанным в пунктах 3 - 5, 7 и 8 части 1 настоящей статьи. Комиссия по осуществлению закупок не вправе возлагать на участников закупок обязанность подтверждать соответствие указанным требованиям, за исключением случаев, если указанные требования установлены Правительством Российской Федерации в соответствии с частью 2 настоящей статьи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8546" name="TextBox 3"/>
          <p:cNvSpPr txBox="1">
            <a:spLocks noChangeArrowheads="1"/>
          </p:cNvSpPr>
          <p:nvPr/>
        </p:nvSpPr>
        <p:spPr bwMode="auto">
          <a:xfrm>
            <a:off x="9525" y="9525"/>
            <a:ext cx="9144000" cy="923925"/>
          </a:xfrm>
          <a:prstGeom prst="rect">
            <a:avLst/>
          </a:prstGeom>
          <a:solidFill>
            <a:srgbClr val="0079A4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108547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08548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pic>
        <p:nvPicPr>
          <p:cNvPr id="108549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7921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525" y="115888"/>
            <a:ext cx="9134475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ТРЕБОВАНИЯ К УЧАСТНИКАМ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(Статья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31)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15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975" y="1766888"/>
            <a:ext cx="8670925" cy="458587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51. Порядок подачи заявок на участие в открытом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конкурсе.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Заявка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участие в открытом конкурсе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должна содержать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всю указанную заказчиком в конкурсной документации </a:t>
            </a:r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информацию, а именно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г)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документы, подтверждающие соответствие участника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открытого конкурса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требованиям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 участникам конкурса,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установленным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заказчиком в конкурсной документации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соответствии с пунктами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и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части 1 статьи 31 настоящего Федерального закона, или копии таких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документов…;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Статья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66. Порядок подачи заявок на участие в электронном аукционе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5. Вторая часть заявки на участие в электронном аукционе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должна содержать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следующие документы и информацию: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2)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документы, подтверждающие соответствие участника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такого аукциона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требованиям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,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установленным пунктами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 и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2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части 1 и частью 2 статьи 31 (при наличии таких требований) настоящего Федерального закона, или копии этих документов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,…;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8546" name="TextBox 3"/>
          <p:cNvSpPr txBox="1">
            <a:spLocks noChangeArrowheads="1"/>
          </p:cNvSpPr>
          <p:nvPr/>
        </p:nvSpPr>
        <p:spPr bwMode="auto">
          <a:xfrm>
            <a:off x="9525" y="9525"/>
            <a:ext cx="9144000" cy="923925"/>
          </a:xfrm>
          <a:prstGeom prst="rect">
            <a:avLst/>
          </a:prstGeom>
          <a:solidFill>
            <a:srgbClr val="0079A4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108547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08548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pic>
        <p:nvPicPr>
          <p:cNvPr id="108549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7921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525" y="231031"/>
            <a:ext cx="91344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ТРЕБОВАНИЯ К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УЧАСТНИКАМ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360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975" y="1766888"/>
            <a:ext cx="8670925" cy="470898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Статья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15.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4. При предоставлении в соответствии с Бюджетным кодексом Российской Федерации и иными нормативными правовыми актами, регулирующими бюджетные правоотношения, средств из бюджетов бюджетной системы Российской Федерации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автономным учреждениям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, государственным, муниципальным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унитарным предприятиям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 </a:t>
            </a:r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осуществление капитальных вложений в объекты государственной, муниципальной собственности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 такие юридические лица при планировании и осуществлении ими закупок за счет указанных средств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распространяются положения настоящего Федерального закона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, регулирующие отношения, указанные в пунктах 1 - 3 части 1 статьи 1 настоящего Федерального закона. При этом в отношении таких закупок применяются положения настоящего Федерального закона, регулирующие мониторинг закупок, аудит в сфере закупок и контроль в сфере закупок.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8546" name="TextBox 3"/>
          <p:cNvSpPr txBox="1">
            <a:spLocks noChangeArrowheads="1"/>
          </p:cNvSpPr>
          <p:nvPr/>
        </p:nvSpPr>
        <p:spPr bwMode="auto">
          <a:xfrm>
            <a:off x="9525" y="9525"/>
            <a:ext cx="9144000" cy="923925"/>
          </a:xfrm>
          <a:prstGeom prst="rect">
            <a:avLst/>
          </a:prstGeom>
          <a:solidFill>
            <a:srgbClr val="0079A4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108547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08548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pic>
        <p:nvPicPr>
          <p:cNvPr id="108549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7921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525" y="115888"/>
            <a:ext cx="9134475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ЗАКУПКИ АВТОНОМНЫХ УЧРЕЖДЕНИЙ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(Статья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15)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15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975" y="1766888"/>
            <a:ext cx="8670925" cy="443198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Статья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15.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4. </a:t>
            </a:r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При предоставлении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 соответствии с Бюджетным кодексом Российской Федерации и иными нормативными правовыми актами, регулирующими бюджетные правоотношения, </a:t>
            </a:r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средств из бюджетов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бюджетной системы Российской Федерации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автономным учреждениям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, государственным, муниципальным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унитарным предприятиям </a:t>
            </a:r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осуществление капитальных вложений в объекты государственной, муниципальной собственности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 такие юридические лица при планировании и осуществлении ими закупок за счет указанных средств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распространяются положения настоящего Федерального закона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, регулирующие отношения, указанные в пунктах 1 - 3 части 1 статьи 1 настоящего Федерального закона. При этом в отношении таких закупок применяются положения настоящего Федерального закона, регулирующие мониторинг закупок, аудит в сфере закупок и контроль в сфере закупок.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8546" name="TextBox 3"/>
          <p:cNvSpPr txBox="1">
            <a:spLocks noChangeArrowheads="1"/>
          </p:cNvSpPr>
          <p:nvPr/>
        </p:nvSpPr>
        <p:spPr bwMode="auto">
          <a:xfrm>
            <a:off x="9525" y="9525"/>
            <a:ext cx="9144000" cy="923925"/>
          </a:xfrm>
          <a:prstGeom prst="rect">
            <a:avLst/>
          </a:prstGeom>
          <a:solidFill>
            <a:srgbClr val="0079A4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108547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08548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pic>
        <p:nvPicPr>
          <p:cNvPr id="108549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7921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525" y="115888"/>
            <a:ext cx="9134475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ЗАКУПКИ АВТОНОМНЫХ УЧРЕЖДЕНИЙ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(Статья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15)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871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975" y="1766888"/>
            <a:ext cx="8670925" cy="443198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Статья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15.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4. </a:t>
            </a:r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При предоставлении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 соответствии с Бюджетным кодексом Российской Федерации и иными нормативными правовыми актами, регулирующими бюджетные правоотношения, </a:t>
            </a:r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средств из бюджетов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бюджетной системы Российской Федерации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автономным учреждениям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, государственным, муниципальным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унитарным предприятиям </a:t>
            </a:r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осуществление капитальных вложений в объекты государственной, муниципальной собственности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 такие юридические лица при планировании и осуществлении ими закупок за счет указанных средств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распространяются положения настоящего Федерального закона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, регулирующие отношения, указанные в пунктах 1 - 3 части 1 статьи 1 настоящего Федерального закона. При этом в отношении таких закупок применяются положения настоящего Федерального закона, регулирующие мониторинг закупок, аудит в сфере закупок и контроль в сфере закупок.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8546" name="TextBox 3"/>
          <p:cNvSpPr txBox="1">
            <a:spLocks noChangeArrowheads="1"/>
          </p:cNvSpPr>
          <p:nvPr/>
        </p:nvSpPr>
        <p:spPr bwMode="auto">
          <a:xfrm>
            <a:off x="9525" y="9525"/>
            <a:ext cx="9144000" cy="923925"/>
          </a:xfrm>
          <a:prstGeom prst="rect">
            <a:avLst/>
          </a:prstGeom>
          <a:solidFill>
            <a:srgbClr val="0079A4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108547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08548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pic>
        <p:nvPicPr>
          <p:cNvPr id="108549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7921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525" y="115888"/>
            <a:ext cx="9134475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ЗАКУПКИ АВТОНОМНЫХ УЧРЕЖДЕНИЙ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(Статья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15)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663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extBox 3"/>
          <p:cNvSpPr txBox="1">
            <a:spLocks noChangeArrowheads="1"/>
          </p:cNvSpPr>
          <p:nvPr/>
        </p:nvSpPr>
        <p:spPr bwMode="auto">
          <a:xfrm>
            <a:off x="9525" y="9525"/>
            <a:ext cx="9144000" cy="923925"/>
          </a:xfrm>
          <a:prstGeom prst="rect">
            <a:avLst/>
          </a:prstGeom>
          <a:solidFill>
            <a:srgbClr val="0079A4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112643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112644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16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pic>
        <p:nvPicPr>
          <p:cNvPr id="112645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7921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525" y="115888"/>
            <a:ext cx="9134475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КОНТРОЛЬ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 АУДИТ ЗАКУПОК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(Статья 98 и статья 99)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79512" y="3140968"/>
            <a:ext cx="8715375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23837" y="4365104"/>
            <a:ext cx="8715375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059832" y="1052736"/>
            <a:ext cx="0" cy="432048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940152" y="1052835"/>
            <a:ext cx="0" cy="4320381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utoShape 17"/>
          <p:cNvSpPr>
            <a:spLocks noChangeArrowheads="1"/>
          </p:cNvSpPr>
          <p:nvPr/>
        </p:nvSpPr>
        <p:spPr bwMode="auto">
          <a:xfrm>
            <a:off x="251520" y="6381130"/>
            <a:ext cx="8643367" cy="360238"/>
          </a:xfrm>
          <a:prstGeom prst="roundRect">
            <a:avLst>
              <a:gd name="adj" fmla="val 7898"/>
            </a:avLst>
          </a:prstGeom>
          <a:solidFill>
            <a:srgbClr val="0070C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Общественный контроль (Статья 102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48872" y="2101435"/>
            <a:ext cx="12778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Федеральный</a:t>
            </a:r>
            <a:endParaRPr lang="ru-RU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12360" y="3152001"/>
            <a:ext cx="14072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Региональный</a:t>
            </a:r>
            <a:endParaRPr lang="ru-RU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68344" y="4365104"/>
            <a:ext cx="15567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Муниципальный</a:t>
            </a:r>
            <a:endParaRPr lang="ru-RU" sz="1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AutoShape 17"/>
          <p:cNvSpPr>
            <a:spLocks noChangeArrowheads="1"/>
          </p:cNvSpPr>
          <p:nvPr/>
        </p:nvSpPr>
        <p:spPr bwMode="auto">
          <a:xfrm>
            <a:off x="441337" y="2311098"/>
            <a:ext cx="2402471" cy="685854"/>
          </a:xfrm>
          <a:prstGeom prst="roundRect">
            <a:avLst>
              <a:gd name="adj" fmla="val 7898"/>
            </a:avLst>
          </a:pr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ФАС России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AutoShape 17"/>
          <p:cNvSpPr>
            <a:spLocks noChangeArrowheads="1"/>
          </p:cNvSpPr>
          <p:nvPr/>
        </p:nvSpPr>
        <p:spPr bwMode="auto">
          <a:xfrm>
            <a:off x="233235" y="1052736"/>
            <a:ext cx="2754589" cy="1008112"/>
          </a:xfrm>
          <a:prstGeom prst="roundRect">
            <a:avLst>
              <a:gd name="adj" fmla="val 7898"/>
            </a:avLst>
          </a:prstGeom>
          <a:solidFill>
            <a:srgbClr val="0070C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Органы, уполномоченные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осуществление </a:t>
            </a:r>
            <a:endParaRPr lang="ru-RU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контроля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сфере закупок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AutoShape 17"/>
          <p:cNvSpPr>
            <a:spLocks noChangeArrowheads="1"/>
          </p:cNvSpPr>
          <p:nvPr/>
        </p:nvSpPr>
        <p:spPr bwMode="auto">
          <a:xfrm>
            <a:off x="3131840" y="1052736"/>
            <a:ext cx="2754589" cy="1008112"/>
          </a:xfrm>
          <a:prstGeom prst="roundRect">
            <a:avLst>
              <a:gd name="adj" fmla="val 7898"/>
            </a:avLst>
          </a:prstGeom>
          <a:solidFill>
            <a:srgbClr val="0070C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Органы внутреннего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государственного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муниципального) </a:t>
            </a:r>
            <a:endParaRPr lang="ru-RU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финансового контроля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AutoShape 17"/>
          <p:cNvSpPr>
            <a:spLocks noChangeArrowheads="1"/>
          </p:cNvSpPr>
          <p:nvPr/>
        </p:nvSpPr>
        <p:spPr bwMode="auto">
          <a:xfrm>
            <a:off x="6012160" y="1052834"/>
            <a:ext cx="2754589" cy="1008013"/>
          </a:xfrm>
          <a:prstGeom prst="roundRect">
            <a:avLst>
              <a:gd name="adj" fmla="val 7898"/>
            </a:avLst>
          </a:prstGeom>
          <a:solidFill>
            <a:srgbClr val="0070C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Финансовые органы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AutoShape 17"/>
          <p:cNvSpPr>
            <a:spLocks noChangeArrowheads="1"/>
          </p:cNvSpPr>
          <p:nvPr/>
        </p:nvSpPr>
        <p:spPr bwMode="auto">
          <a:xfrm>
            <a:off x="441337" y="3429000"/>
            <a:ext cx="2402471" cy="685854"/>
          </a:xfrm>
          <a:prstGeom prst="roundRect">
            <a:avLst>
              <a:gd name="adj" fmla="val 7898"/>
            </a:avLst>
          </a:pr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Минфин РБ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AutoShape 17"/>
          <p:cNvSpPr>
            <a:spLocks noChangeArrowheads="1"/>
          </p:cNvSpPr>
          <p:nvPr/>
        </p:nvSpPr>
        <p:spPr bwMode="auto">
          <a:xfrm>
            <a:off x="441337" y="4590554"/>
            <a:ext cx="2402471" cy="685854"/>
          </a:xfrm>
          <a:prstGeom prst="roundRect">
            <a:avLst>
              <a:gd name="adj" fmla="val 7898"/>
            </a:avLst>
          </a:pr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Комитет по финансам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AutoShape 17"/>
          <p:cNvSpPr>
            <a:spLocks noChangeArrowheads="1"/>
          </p:cNvSpPr>
          <p:nvPr/>
        </p:nvSpPr>
        <p:spPr bwMode="auto">
          <a:xfrm>
            <a:off x="3307898" y="2311098"/>
            <a:ext cx="2402471" cy="685854"/>
          </a:xfrm>
          <a:prstGeom prst="roundRect">
            <a:avLst>
              <a:gd name="adj" fmla="val 7898"/>
            </a:avLst>
          </a:pr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Росфиннадзор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AutoShape 17"/>
          <p:cNvSpPr>
            <a:spLocks noChangeArrowheads="1"/>
          </p:cNvSpPr>
          <p:nvPr/>
        </p:nvSpPr>
        <p:spPr bwMode="auto">
          <a:xfrm>
            <a:off x="3335963" y="3429000"/>
            <a:ext cx="2402471" cy="685854"/>
          </a:xfrm>
          <a:prstGeom prst="roundRect">
            <a:avLst>
              <a:gd name="adj" fmla="val 7898"/>
            </a:avLst>
          </a:pr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Минфин РБ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AutoShape 17"/>
          <p:cNvSpPr>
            <a:spLocks noChangeArrowheads="1"/>
          </p:cNvSpPr>
          <p:nvPr/>
        </p:nvSpPr>
        <p:spPr bwMode="auto">
          <a:xfrm>
            <a:off x="3307897" y="4590554"/>
            <a:ext cx="2402471" cy="685854"/>
          </a:xfrm>
          <a:prstGeom prst="roundRect">
            <a:avLst>
              <a:gd name="adj" fmla="val 7898"/>
            </a:avLst>
          </a:pr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Комитет по финансам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AutoShape 17"/>
          <p:cNvSpPr>
            <a:spLocks noChangeArrowheads="1"/>
          </p:cNvSpPr>
          <p:nvPr/>
        </p:nvSpPr>
        <p:spPr bwMode="auto">
          <a:xfrm>
            <a:off x="6113495" y="4604592"/>
            <a:ext cx="2402471" cy="685854"/>
          </a:xfrm>
          <a:prstGeom prst="roundRect">
            <a:avLst>
              <a:gd name="adj" fmla="val 7898"/>
            </a:avLst>
          </a:pr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Комитет по финансам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AutoShape 17"/>
          <p:cNvSpPr>
            <a:spLocks noChangeArrowheads="1"/>
          </p:cNvSpPr>
          <p:nvPr/>
        </p:nvSpPr>
        <p:spPr bwMode="auto">
          <a:xfrm>
            <a:off x="6113495" y="3429000"/>
            <a:ext cx="2402471" cy="685854"/>
          </a:xfrm>
          <a:prstGeom prst="roundRect">
            <a:avLst>
              <a:gd name="adj" fmla="val 7898"/>
            </a:avLst>
          </a:pr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Минфин РБ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AutoShape 17"/>
          <p:cNvSpPr>
            <a:spLocks noChangeArrowheads="1"/>
          </p:cNvSpPr>
          <p:nvPr/>
        </p:nvSpPr>
        <p:spPr bwMode="auto">
          <a:xfrm>
            <a:off x="6138580" y="2311098"/>
            <a:ext cx="2402471" cy="685854"/>
          </a:xfrm>
          <a:prstGeom prst="roundRect">
            <a:avLst>
              <a:gd name="adj" fmla="val 7898"/>
            </a:avLst>
          </a:prstGeom>
          <a:solidFill>
            <a:srgbClr val="00B0F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Федеральное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казначейство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AutoShape 17"/>
          <p:cNvSpPr>
            <a:spLocks noChangeArrowheads="1"/>
          </p:cNvSpPr>
          <p:nvPr/>
        </p:nvSpPr>
        <p:spPr bwMode="auto">
          <a:xfrm>
            <a:off x="251520" y="5949280"/>
            <a:ext cx="8643367" cy="360040"/>
          </a:xfrm>
          <a:prstGeom prst="roundRect">
            <a:avLst>
              <a:gd name="adj" fmla="val 7898"/>
            </a:avLst>
          </a:prstGeom>
          <a:solidFill>
            <a:srgbClr val="0070C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Общий надзор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Прокуратура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AutoShape 17"/>
          <p:cNvSpPr>
            <a:spLocks noChangeArrowheads="1"/>
          </p:cNvSpPr>
          <p:nvPr/>
        </p:nvSpPr>
        <p:spPr bwMode="auto">
          <a:xfrm>
            <a:off x="251520" y="5506144"/>
            <a:ext cx="8643367" cy="360040"/>
          </a:xfrm>
          <a:prstGeom prst="roundRect">
            <a:avLst>
              <a:gd name="adj" fmla="val 7898"/>
            </a:avLst>
          </a:prstGeom>
          <a:solidFill>
            <a:srgbClr val="0070C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Аудит – Счетная палата РФ,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Счетная палата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РБ, Контрольно-счетная палата г.Улан-Удэ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Box 5"/>
          <p:cNvSpPr txBox="1">
            <a:spLocks noChangeArrowheads="1"/>
          </p:cNvSpPr>
          <p:nvPr/>
        </p:nvSpPr>
        <p:spPr bwMode="auto">
          <a:xfrm>
            <a:off x="9525" y="9525"/>
            <a:ext cx="9144000" cy="923925"/>
          </a:xfrm>
          <a:prstGeom prst="rect">
            <a:avLst/>
          </a:prstGeom>
          <a:solidFill>
            <a:srgbClr val="0079A4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rgbClr val="FFFFFF"/>
              </a:solidFill>
            </a:endParaRPr>
          </a:p>
          <a:p>
            <a:endParaRPr lang="ru-RU">
              <a:solidFill>
                <a:srgbClr val="FFFFFF"/>
              </a:solidFill>
            </a:endParaRPr>
          </a:p>
          <a:p>
            <a:endParaRPr lang="ru-RU">
              <a:solidFill>
                <a:srgbClr val="FFFFFF"/>
              </a:solidFill>
            </a:endParaRPr>
          </a:p>
        </p:txBody>
      </p:sp>
      <p:pic>
        <p:nvPicPr>
          <p:cNvPr id="72706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7921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71550" y="112713"/>
            <a:ext cx="8172450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Администрация города Улан-Удэ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Управление по муниципальным закупкам</a:t>
            </a:r>
          </a:p>
        </p:txBody>
      </p:sp>
      <p:sp>
        <p:nvSpPr>
          <p:cNvPr id="7" name="1 Título"/>
          <p:cNvSpPr txBox="1">
            <a:spLocks/>
          </p:cNvSpPr>
          <p:nvPr/>
        </p:nvSpPr>
        <p:spPr>
          <a:xfrm>
            <a:off x="76200" y="2996953"/>
            <a:ext cx="9001125" cy="93610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СПАСИБО ЗА ВНИМАНИЕ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!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86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очки">
  <a:themeElements>
    <a:clrScheme name="Точки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Точ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очки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резентация Сбербанк-АСТ (trade.sberbank-ast.ru)">
  <a:themeElements>
    <a:clrScheme name="4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Муниципальные закупки с 01.01.2014</Template>
  <TotalTime>649</TotalTime>
  <Words>762</Words>
  <Application>Microsoft Office PowerPoint</Application>
  <PresentationFormat>Экран (4:3)</PresentationFormat>
  <Paragraphs>75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Точки</vt:lpstr>
      <vt:lpstr>Презентация Сбербанк-АСТ (trade.sberbank-ast.ru)</vt:lpstr>
      <vt:lpstr>Essential</vt:lpstr>
      <vt:lpstr>1_Essential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Мадасов Максим Игоревич</dc:creator>
  <cp:lastModifiedBy>Мадасов Максим Игоревич</cp:lastModifiedBy>
  <cp:revision>50</cp:revision>
  <dcterms:created xsi:type="dcterms:W3CDTF">2013-11-05T10:27:08Z</dcterms:created>
  <dcterms:modified xsi:type="dcterms:W3CDTF">2013-11-29T00:49:21Z</dcterms:modified>
</cp:coreProperties>
</file>