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67" r:id="rId2"/>
    <p:sldId id="277" r:id="rId3"/>
    <p:sldId id="278" r:id="rId4"/>
    <p:sldId id="274" r:id="rId5"/>
    <p:sldId id="279" r:id="rId6"/>
    <p:sldId id="280" r:id="rId7"/>
    <p:sldId id="276" r:id="rId8"/>
    <p:sldId id="273" r:id="rId9"/>
  </p:sldIdLst>
  <p:sldSz cx="9144000" cy="6858000" type="screen4x3"/>
  <p:notesSz cx="6648450" cy="98504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75D"/>
    <a:srgbClr val="1222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017" autoAdjust="0"/>
  </p:normalViewPr>
  <p:slideViewPr>
    <p:cSldViewPr>
      <p:cViewPr>
        <p:scale>
          <a:sx n="80" d="100"/>
          <a:sy n="80" d="100"/>
        </p:scale>
        <p:origin x="-780" y="-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B2A72A-5ECB-4741-8D17-E350B4ABC54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102CBE-6482-43C2-ADC6-0DA71E3CEC80}">
      <dgm:prSet phldrT="[Текст]"/>
      <dgm:spPr/>
      <dgm:t>
        <a:bodyPr/>
        <a:lstStyle/>
        <a:p>
          <a:r>
            <a:rPr lang="ru-RU" dirty="0" smtClean="0"/>
            <a:t>План закупок</a:t>
          </a:r>
          <a:endParaRPr lang="ru-RU" dirty="0"/>
        </a:p>
      </dgm:t>
    </dgm:pt>
    <dgm:pt modelId="{82D4BA01-9057-4A83-8252-A60ED4109F1A}" type="parTrans" cxnId="{FB8FF178-2E1F-4C7D-B8CF-6D41AB5BB83F}">
      <dgm:prSet/>
      <dgm:spPr/>
      <dgm:t>
        <a:bodyPr/>
        <a:lstStyle/>
        <a:p>
          <a:endParaRPr lang="ru-RU"/>
        </a:p>
      </dgm:t>
    </dgm:pt>
    <dgm:pt modelId="{14CF0913-6316-4C96-A353-F72B2CEC33DB}" type="sibTrans" cxnId="{FB8FF178-2E1F-4C7D-B8CF-6D41AB5BB83F}">
      <dgm:prSet/>
      <dgm:spPr/>
      <dgm:t>
        <a:bodyPr/>
        <a:lstStyle/>
        <a:p>
          <a:endParaRPr lang="ru-RU"/>
        </a:p>
      </dgm:t>
    </dgm:pt>
    <dgm:pt modelId="{BEEE6135-5AE0-4F15-BCF5-FCC8E054C1FD}">
      <dgm:prSet phldrT="[Текст]"/>
      <dgm:spPr/>
      <dgm:t>
        <a:bodyPr/>
        <a:lstStyle/>
        <a:p>
          <a:r>
            <a:rPr lang="ru-RU" dirty="0" smtClean="0"/>
            <a:t>Идентификационный код закупки</a:t>
          </a:r>
          <a:endParaRPr lang="ru-RU" dirty="0"/>
        </a:p>
      </dgm:t>
    </dgm:pt>
    <dgm:pt modelId="{2E3B22A8-756D-4086-88A3-4106BFF3B234}" type="parTrans" cxnId="{22E8DBC6-D643-4817-9A3A-5759D39E829D}">
      <dgm:prSet/>
      <dgm:spPr/>
      <dgm:t>
        <a:bodyPr/>
        <a:lstStyle/>
        <a:p>
          <a:endParaRPr lang="ru-RU"/>
        </a:p>
      </dgm:t>
    </dgm:pt>
    <dgm:pt modelId="{6FB8D1D4-96F4-4B82-AF92-8D8FCB76E11F}" type="sibTrans" cxnId="{22E8DBC6-D643-4817-9A3A-5759D39E829D}">
      <dgm:prSet/>
      <dgm:spPr/>
      <dgm:t>
        <a:bodyPr/>
        <a:lstStyle/>
        <a:p>
          <a:endParaRPr lang="ru-RU"/>
        </a:p>
      </dgm:t>
    </dgm:pt>
    <dgm:pt modelId="{CF3675E4-B84A-4D91-BF70-33C1CB847222}">
      <dgm:prSet phldrT="[Текст]"/>
      <dgm:spPr/>
      <dgm:t>
        <a:bodyPr/>
        <a:lstStyle/>
        <a:p>
          <a:r>
            <a:rPr lang="ru-RU" dirty="0" smtClean="0"/>
            <a:t>Наименование и описание объекта закупки + объем</a:t>
          </a:r>
          <a:endParaRPr lang="ru-RU" dirty="0"/>
        </a:p>
      </dgm:t>
    </dgm:pt>
    <dgm:pt modelId="{5683260D-0CB7-48F8-B736-CDD6ACB8579E}" type="parTrans" cxnId="{597ED496-D05B-4571-A735-4FAB8EB663EB}">
      <dgm:prSet/>
      <dgm:spPr/>
      <dgm:t>
        <a:bodyPr/>
        <a:lstStyle/>
        <a:p>
          <a:endParaRPr lang="ru-RU"/>
        </a:p>
      </dgm:t>
    </dgm:pt>
    <dgm:pt modelId="{7D40B5F4-7240-40FD-94D7-0B004B5ADC70}" type="sibTrans" cxnId="{597ED496-D05B-4571-A735-4FAB8EB663EB}">
      <dgm:prSet/>
      <dgm:spPr/>
      <dgm:t>
        <a:bodyPr/>
        <a:lstStyle/>
        <a:p>
          <a:endParaRPr lang="ru-RU"/>
        </a:p>
      </dgm:t>
    </dgm:pt>
    <dgm:pt modelId="{8396743A-6FEA-4D39-8060-D2CEC616E2D5}">
      <dgm:prSet phldrT="[Текст]"/>
      <dgm:spPr/>
      <dgm:t>
        <a:bodyPr/>
        <a:lstStyle/>
        <a:p>
          <a:r>
            <a:rPr lang="ru-RU" dirty="0" smtClean="0"/>
            <a:t>План-график</a:t>
          </a:r>
          <a:endParaRPr lang="ru-RU" dirty="0"/>
        </a:p>
      </dgm:t>
    </dgm:pt>
    <dgm:pt modelId="{B503E9E0-FE71-4C4B-83F2-EF1DE2841054}" type="parTrans" cxnId="{E6BD1187-DC2E-4AED-9DE1-57915517C7FB}">
      <dgm:prSet/>
      <dgm:spPr/>
      <dgm:t>
        <a:bodyPr/>
        <a:lstStyle/>
        <a:p>
          <a:endParaRPr lang="ru-RU"/>
        </a:p>
      </dgm:t>
    </dgm:pt>
    <dgm:pt modelId="{6771FF5E-EAD0-4304-BEB2-43D5567FF473}" type="sibTrans" cxnId="{E6BD1187-DC2E-4AED-9DE1-57915517C7FB}">
      <dgm:prSet/>
      <dgm:spPr/>
      <dgm:t>
        <a:bodyPr/>
        <a:lstStyle/>
        <a:p>
          <a:endParaRPr lang="ru-RU"/>
        </a:p>
      </dgm:t>
    </dgm:pt>
    <dgm:pt modelId="{DC80B683-135B-4D64-8D8E-2CCAFB77E5FB}">
      <dgm:prSet phldrT="[Текст]"/>
      <dgm:spPr/>
      <dgm:t>
        <a:bodyPr/>
        <a:lstStyle/>
        <a:p>
          <a:r>
            <a:rPr lang="ru-RU" dirty="0" smtClean="0"/>
            <a:t>Идентификационный код закупки</a:t>
          </a:r>
          <a:endParaRPr lang="ru-RU" dirty="0"/>
        </a:p>
      </dgm:t>
    </dgm:pt>
    <dgm:pt modelId="{B089A45D-2234-4875-8221-DC51BAA61BBE}" type="parTrans" cxnId="{4700D86B-1806-441E-9146-B7695D0D9FBF}">
      <dgm:prSet/>
      <dgm:spPr/>
      <dgm:t>
        <a:bodyPr/>
        <a:lstStyle/>
        <a:p>
          <a:endParaRPr lang="ru-RU"/>
        </a:p>
      </dgm:t>
    </dgm:pt>
    <dgm:pt modelId="{EE7C0178-B262-4BAA-8305-5B1AF81FB316}" type="sibTrans" cxnId="{4700D86B-1806-441E-9146-B7695D0D9FBF}">
      <dgm:prSet/>
      <dgm:spPr/>
      <dgm:t>
        <a:bodyPr/>
        <a:lstStyle/>
        <a:p>
          <a:endParaRPr lang="ru-RU"/>
        </a:p>
      </dgm:t>
    </dgm:pt>
    <dgm:pt modelId="{A14127C0-0F5C-4354-9E91-5B4072A9CE67}">
      <dgm:prSet phldrT="[Текст]"/>
      <dgm:spPr/>
      <dgm:t>
        <a:bodyPr/>
        <a:lstStyle/>
        <a:p>
          <a:r>
            <a:rPr lang="ru-RU" dirty="0" smtClean="0"/>
            <a:t>Наименование и описание объекта закупки</a:t>
          </a:r>
          <a:endParaRPr lang="ru-RU" dirty="0"/>
        </a:p>
      </dgm:t>
    </dgm:pt>
    <dgm:pt modelId="{CC76BA60-442E-42D9-AF89-73789CE8938F}" type="parTrans" cxnId="{9D6061DA-9AC9-4BCB-839A-A4ECA995FD05}">
      <dgm:prSet/>
      <dgm:spPr/>
      <dgm:t>
        <a:bodyPr/>
        <a:lstStyle/>
        <a:p>
          <a:endParaRPr lang="ru-RU"/>
        </a:p>
      </dgm:t>
    </dgm:pt>
    <dgm:pt modelId="{ACCE738F-ED03-4C5F-9627-F5CADD7A4EFD}" type="sibTrans" cxnId="{9D6061DA-9AC9-4BCB-839A-A4ECA995FD05}">
      <dgm:prSet/>
      <dgm:spPr/>
      <dgm:t>
        <a:bodyPr/>
        <a:lstStyle/>
        <a:p>
          <a:endParaRPr lang="ru-RU"/>
        </a:p>
      </dgm:t>
    </dgm:pt>
    <dgm:pt modelId="{33A48831-BF7B-4FF3-94C2-5CC336A28768}">
      <dgm:prSet phldrT="[Текст]"/>
      <dgm:spPr/>
      <dgm:t>
        <a:bodyPr/>
        <a:lstStyle/>
        <a:p>
          <a:endParaRPr lang="ru-RU" dirty="0"/>
        </a:p>
      </dgm:t>
    </dgm:pt>
    <dgm:pt modelId="{8152F33F-6B9B-4071-B9ED-C3A43C1AAA1E}" type="parTrans" cxnId="{1561425E-837B-4ED7-B747-8E206AC77E30}">
      <dgm:prSet/>
      <dgm:spPr/>
      <dgm:t>
        <a:bodyPr/>
        <a:lstStyle/>
        <a:p>
          <a:endParaRPr lang="ru-RU"/>
        </a:p>
      </dgm:t>
    </dgm:pt>
    <dgm:pt modelId="{7B6E6EC4-DD02-4352-8257-7A49C3788E7E}" type="sibTrans" cxnId="{1561425E-837B-4ED7-B747-8E206AC77E30}">
      <dgm:prSet/>
      <dgm:spPr/>
      <dgm:t>
        <a:bodyPr/>
        <a:lstStyle/>
        <a:p>
          <a:endParaRPr lang="ru-RU"/>
        </a:p>
      </dgm:t>
    </dgm:pt>
    <dgm:pt modelId="{2AC4787C-88DF-46D7-9BAF-64E87BDEF465}">
      <dgm:prSet phldrT="[Текст]"/>
      <dgm:spPr/>
      <dgm:t>
        <a:bodyPr/>
        <a:lstStyle/>
        <a:p>
          <a:r>
            <a:rPr lang="ru-RU" dirty="0" smtClean="0"/>
            <a:t>Цель закупки</a:t>
          </a:r>
          <a:endParaRPr lang="ru-RU" dirty="0"/>
        </a:p>
      </dgm:t>
    </dgm:pt>
    <dgm:pt modelId="{EDE00B62-FAF5-4180-975F-5527AD05F33D}" type="parTrans" cxnId="{8852C55E-7C1B-4589-BBE8-3870D1D9C464}">
      <dgm:prSet/>
      <dgm:spPr/>
      <dgm:t>
        <a:bodyPr/>
        <a:lstStyle/>
        <a:p>
          <a:endParaRPr lang="ru-RU"/>
        </a:p>
      </dgm:t>
    </dgm:pt>
    <dgm:pt modelId="{657B206D-924A-4D46-8761-3CD26F307B74}" type="sibTrans" cxnId="{8852C55E-7C1B-4589-BBE8-3870D1D9C464}">
      <dgm:prSet/>
      <dgm:spPr/>
      <dgm:t>
        <a:bodyPr/>
        <a:lstStyle/>
        <a:p>
          <a:endParaRPr lang="ru-RU"/>
        </a:p>
      </dgm:t>
    </dgm:pt>
    <dgm:pt modelId="{BA248A73-3DA1-47A5-A119-EF828B76AF86}">
      <dgm:prSet phldrT="[Текст]"/>
      <dgm:spPr/>
      <dgm:t>
        <a:bodyPr/>
        <a:lstStyle/>
        <a:p>
          <a:r>
            <a:rPr lang="ru-RU" dirty="0" smtClean="0"/>
            <a:t>Объем финансового обеспечения</a:t>
          </a:r>
          <a:endParaRPr lang="ru-RU" dirty="0"/>
        </a:p>
      </dgm:t>
    </dgm:pt>
    <dgm:pt modelId="{6A8FE201-A04E-4B28-A5E2-BC725A25004A}" type="parTrans" cxnId="{AD8B22B7-9E7B-4D60-B836-BC0B1372805E}">
      <dgm:prSet/>
      <dgm:spPr/>
      <dgm:t>
        <a:bodyPr/>
        <a:lstStyle/>
        <a:p>
          <a:endParaRPr lang="ru-RU"/>
        </a:p>
      </dgm:t>
    </dgm:pt>
    <dgm:pt modelId="{7CC798F5-33A0-44BE-8A8D-00A1BA3BB459}" type="sibTrans" cxnId="{AD8B22B7-9E7B-4D60-B836-BC0B1372805E}">
      <dgm:prSet/>
      <dgm:spPr/>
      <dgm:t>
        <a:bodyPr/>
        <a:lstStyle/>
        <a:p>
          <a:endParaRPr lang="ru-RU"/>
        </a:p>
      </dgm:t>
    </dgm:pt>
    <dgm:pt modelId="{5B70F963-9713-45A8-BC4E-43D22C29C179}">
      <dgm:prSet phldrT="[Текст]"/>
      <dgm:spPr/>
      <dgm:t>
        <a:bodyPr/>
        <a:lstStyle/>
        <a:p>
          <a:r>
            <a:rPr lang="ru-RU" dirty="0" smtClean="0"/>
            <a:t>сроки (периодичность) осуществления планируемых закупок</a:t>
          </a:r>
          <a:endParaRPr lang="ru-RU" dirty="0"/>
        </a:p>
      </dgm:t>
    </dgm:pt>
    <dgm:pt modelId="{23B37D8B-9581-478B-B422-CDF4FA8269AE}" type="parTrans" cxnId="{FD18E2D3-73D7-42CB-9B0E-77C0A68F20E9}">
      <dgm:prSet/>
      <dgm:spPr/>
      <dgm:t>
        <a:bodyPr/>
        <a:lstStyle/>
        <a:p>
          <a:endParaRPr lang="ru-RU"/>
        </a:p>
      </dgm:t>
    </dgm:pt>
    <dgm:pt modelId="{6863DE2C-63B0-44A6-B2CD-FDCDAAB658A7}" type="sibTrans" cxnId="{FD18E2D3-73D7-42CB-9B0E-77C0A68F20E9}">
      <dgm:prSet/>
      <dgm:spPr/>
      <dgm:t>
        <a:bodyPr/>
        <a:lstStyle/>
        <a:p>
          <a:endParaRPr lang="ru-RU"/>
        </a:p>
      </dgm:t>
    </dgm:pt>
    <dgm:pt modelId="{A2F5D5A7-1E5F-41A2-BC8F-07261353A101}">
      <dgm:prSet phldrT="[Текст]"/>
      <dgm:spPr/>
      <dgm:t>
        <a:bodyPr/>
        <a:lstStyle/>
        <a:p>
          <a:r>
            <a:rPr lang="ru-RU" dirty="0" smtClean="0"/>
            <a:t>Обоснование закупки</a:t>
          </a:r>
          <a:endParaRPr lang="ru-RU" dirty="0"/>
        </a:p>
      </dgm:t>
    </dgm:pt>
    <dgm:pt modelId="{F87CF61C-14DA-4ED6-84E0-0963E3CF29E0}" type="parTrans" cxnId="{ADD17161-3DCF-4981-B965-97309C3D35D1}">
      <dgm:prSet/>
      <dgm:spPr/>
      <dgm:t>
        <a:bodyPr/>
        <a:lstStyle/>
        <a:p>
          <a:endParaRPr lang="ru-RU"/>
        </a:p>
      </dgm:t>
    </dgm:pt>
    <dgm:pt modelId="{736743B6-1C08-47AB-A06D-CA0CDF36DDEA}" type="sibTrans" cxnId="{ADD17161-3DCF-4981-B965-97309C3D35D1}">
      <dgm:prSet/>
      <dgm:spPr/>
      <dgm:t>
        <a:bodyPr/>
        <a:lstStyle/>
        <a:p>
          <a:endParaRPr lang="ru-RU"/>
        </a:p>
      </dgm:t>
    </dgm:pt>
    <dgm:pt modelId="{B3ED8602-A810-42CA-BD98-4DD5CDAA427A}">
      <dgm:prSet phldrT="[Текст]"/>
      <dgm:spPr/>
      <dgm:t>
        <a:bodyPr/>
        <a:lstStyle/>
        <a:p>
          <a:endParaRPr lang="ru-RU" dirty="0"/>
        </a:p>
      </dgm:t>
    </dgm:pt>
    <dgm:pt modelId="{13307180-D591-45A8-9F17-42047DAC0FDC}" type="parTrans" cxnId="{497B93CC-A62C-4AF2-B96C-39FEB93DC600}">
      <dgm:prSet/>
      <dgm:spPr/>
      <dgm:t>
        <a:bodyPr/>
        <a:lstStyle/>
        <a:p>
          <a:endParaRPr lang="ru-RU"/>
        </a:p>
      </dgm:t>
    </dgm:pt>
    <dgm:pt modelId="{CBF5B861-2DFE-467E-B5F9-1A5B8F5CDABD}" type="sibTrans" cxnId="{497B93CC-A62C-4AF2-B96C-39FEB93DC600}">
      <dgm:prSet/>
      <dgm:spPr/>
      <dgm:t>
        <a:bodyPr/>
        <a:lstStyle/>
        <a:p>
          <a:endParaRPr lang="ru-RU"/>
        </a:p>
      </dgm:t>
    </dgm:pt>
    <dgm:pt modelId="{A401376A-A437-4F22-9262-A83C99D7C205}">
      <dgm:prSet phldrT="[Текст]"/>
      <dgm:spPr/>
      <dgm:t>
        <a:bodyPr/>
        <a:lstStyle/>
        <a:p>
          <a:r>
            <a:rPr lang="ru-RU" dirty="0" smtClean="0"/>
            <a:t>Информация об обязательном общественном обсуждении закупки</a:t>
          </a:r>
          <a:endParaRPr lang="ru-RU" dirty="0"/>
        </a:p>
      </dgm:t>
    </dgm:pt>
    <dgm:pt modelId="{EAC86683-45E8-4B90-BAFD-0A392C618998}" type="parTrans" cxnId="{0AC3A293-24D0-435D-976C-C75BF50131E0}">
      <dgm:prSet/>
      <dgm:spPr/>
      <dgm:t>
        <a:bodyPr/>
        <a:lstStyle/>
        <a:p>
          <a:endParaRPr lang="ru-RU"/>
        </a:p>
      </dgm:t>
    </dgm:pt>
    <dgm:pt modelId="{F6C90BA1-566E-4F02-AF70-056B6AF3C282}" type="sibTrans" cxnId="{0AC3A293-24D0-435D-976C-C75BF50131E0}">
      <dgm:prSet/>
      <dgm:spPr/>
      <dgm:t>
        <a:bodyPr/>
        <a:lstStyle/>
        <a:p>
          <a:endParaRPr lang="ru-RU"/>
        </a:p>
      </dgm:t>
    </dgm:pt>
    <dgm:pt modelId="{5B7E386B-461A-49E3-92B6-F5853267437D}">
      <dgm:prSet phldrT="[Текст]"/>
      <dgm:spPr/>
      <dgm:t>
        <a:bodyPr/>
        <a:lstStyle/>
        <a:p>
          <a:r>
            <a:rPr lang="ru-RU" dirty="0" smtClean="0"/>
            <a:t>Информация о закупках товаров, работ, услуг, которые способны поставить, выполнить, оказать только поставщики (подрядчики, исполнители), имеющие необходимый уровень квалификации</a:t>
          </a:r>
          <a:endParaRPr lang="ru-RU" dirty="0"/>
        </a:p>
      </dgm:t>
    </dgm:pt>
    <dgm:pt modelId="{226142DA-5E25-4642-A221-4CE2EF36CD4E}" type="parTrans" cxnId="{8A1D6BE2-E26A-4A3A-8162-5E3A8DADE360}">
      <dgm:prSet/>
      <dgm:spPr/>
      <dgm:t>
        <a:bodyPr/>
        <a:lstStyle/>
        <a:p>
          <a:endParaRPr lang="ru-RU"/>
        </a:p>
      </dgm:t>
    </dgm:pt>
    <dgm:pt modelId="{A4053091-3F3F-4742-858B-25C61D232BD8}" type="sibTrans" cxnId="{8A1D6BE2-E26A-4A3A-8162-5E3A8DADE360}">
      <dgm:prSet/>
      <dgm:spPr/>
      <dgm:t>
        <a:bodyPr/>
        <a:lstStyle/>
        <a:p>
          <a:endParaRPr lang="ru-RU"/>
        </a:p>
      </dgm:t>
    </dgm:pt>
    <dgm:pt modelId="{97299235-989D-4E4C-896A-9603A4C456DC}">
      <dgm:prSet phldrT="[Текст]"/>
      <dgm:spPr/>
      <dgm:t>
        <a:bodyPr/>
        <a:lstStyle/>
        <a:p>
          <a:r>
            <a:rPr lang="ru-RU" dirty="0" smtClean="0"/>
            <a:t>Дополнительные требования к участникам закупки и обоснование таких требований</a:t>
          </a:r>
          <a:endParaRPr lang="ru-RU" dirty="0"/>
        </a:p>
      </dgm:t>
    </dgm:pt>
    <dgm:pt modelId="{D70518D2-90D6-426A-B92E-036383DF5333}" type="parTrans" cxnId="{F30A6949-AAE7-46F9-9DA5-9E8563C4E1CD}">
      <dgm:prSet/>
      <dgm:spPr/>
      <dgm:t>
        <a:bodyPr/>
        <a:lstStyle/>
        <a:p>
          <a:endParaRPr lang="ru-RU"/>
        </a:p>
      </dgm:t>
    </dgm:pt>
    <dgm:pt modelId="{8F250C11-2028-4A68-97A3-C1FCF32CFE9D}" type="sibTrans" cxnId="{F30A6949-AAE7-46F9-9DA5-9E8563C4E1CD}">
      <dgm:prSet/>
      <dgm:spPr/>
      <dgm:t>
        <a:bodyPr/>
        <a:lstStyle/>
        <a:p>
          <a:endParaRPr lang="ru-RU"/>
        </a:p>
      </dgm:t>
    </dgm:pt>
    <dgm:pt modelId="{41C2568B-B422-440F-B030-CB2A8CB9AFD9}">
      <dgm:prSet phldrT="[Текст]"/>
      <dgm:spPr/>
      <dgm:t>
        <a:bodyPr/>
        <a:lstStyle/>
        <a:p>
          <a:r>
            <a:rPr lang="ru-RU" dirty="0" smtClean="0"/>
            <a:t>Способ определения поставщика (подрядчика, исполнителя) и обоснование выбора этого способа</a:t>
          </a:r>
          <a:endParaRPr lang="ru-RU" dirty="0"/>
        </a:p>
      </dgm:t>
    </dgm:pt>
    <dgm:pt modelId="{E3F25E4F-C337-4B03-9ACE-A078C1E66942}" type="parTrans" cxnId="{4624A2CF-FE0C-4375-B22A-EE1DEAF3C4DB}">
      <dgm:prSet/>
      <dgm:spPr/>
      <dgm:t>
        <a:bodyPr/>
        <a:lstStyle/>
        <a:p>
          <a:endParaRPr lang="ru-RU"/>
        </a:p>
      </dgm:t>
    </dgm:pt>
    <dgm:pt modelId="{55378570-620D-42C1-BD6C-A5D93A55AA99}" type="sibTrans" cxnId="{4624A2CF-FE0C-4375-B22A-EE1DEAF3C4DB}">
      <dgm:prSet/>
      <dgm:spPr/>
      <dgm:t>
        <a:bodyPr/>
        <a:lstStyle/>
        <a:p>
          <a:endParaRPr lang="ru-RU"/>
        </a:p>
      </dgm:t>
    </dgm:pt>
    <dgm:pt modelId="{1A4FA726-BB29-408F-9A3D-DB5EEAD8A19A}">
      <dgm:prSet phldrT="[Текст]"/>
      <dgm:spPr/>
      <dgm:t>
        <a:bodyPr/>
        <a:lstStyle/>
        <a:p>
          <a:r>
            <a:rPr lang="ru-RU" dirty="0" smtClean="0"/>
            <a:t>Дата начала закупки</a:t>
          </a:r>
          <a:endParaRPr lang="ru-RU" dirty="0"/>
        </a:p>
      </dgm:t>
    </dgm:pt>
    <dgm:pt modelId="{F4E225C7-7910-42C2-8127-530EDE40D4ED}" type="parTrans" cxnId="{982ADA4B-FA0A-4DF9-8B9E-DBF83373E34E}">
      <dgm:prSet/>
      <dgm:spPr/>
      <dgm:t>
        <a:bodyPr/>
        <a:lstStyle/>
        <a:p>
          <a:endParaRPr lang="ru-RU"/>
        </a:p>
      </dgm:t>
    </dgm:pt>
    <dgm:pt modelId="{04937F2A-0DD0-45AE-8AD5-9A38ED827F1B}" type="sibTrans" cxnId="{982ADA4B-FA0A-4DF9-8B9E-DBF83373E34E}">
      <dgm:prSet/>
      <dgm:spPr/>
      <dgm:t>
        <a:bodyPr/>
        <a:lstStyle/>
        <a:p>
          <a:endParaRPr lang="ru-RU"/>
        </a:p>
      </dgm:t>
    </dgm:pt>
    <dgm:pt modelId="{710F0A4F-5C71-44FC-A382-927A959A810C}">
      <dgm:prSet phldrT="[Текст]"/>
      <dgm:spPr/>
      <dgm:t>
        <a:bodyPr/>
        <a:lstStyle/>
        <a:p>
          <a:r>
            <a:rPr lang="ru-RU" dirty="0" smtClean="0"/>
            <a:t>Информация о размере предоставляемых обеспечения соответствующей заявки участника закупки и обеспечения исполнения контракта</a:t>
          </a:r>
          <a:endParaRPr lang="ru-RU" dirty="0"/>
        </a:p>
      </dgm:t>
    </dgm:pt>
    <dgm:pt modelId="{60A425EA-97BD-4D52-BF5B-A6F376F6314A}" type="parTrans" cxnId="{43C5CBFA-2670-4AA5-98BC-A92E4B6B9469}">
      <dgm:prSet/>
      <dgm:spPr/>
      <dgm:t>
        <a:bodyPr/>
        <a:lstStyle/>
        <a:p>
          <a:endParaRPr lang="ru-RU"/>
        </a:p>
      </dgm:t>
    </dgm:pt>
    <dgm:pt modelId="{26BA0BF2-7BD3-4BEC-8315-0102F2887166}" type="sibTrans" cxnId="{43C5CBFA-2670-4AA5-98BC-A92E4B6B9469}">
      <dgm:prSet/>
      <dgm:spPr/>
      <dgm:t>
        <a:bodyPr/>
        <a:lstStyle/>
        <a:p>
          <a:endParaRPr lang="ru-RU"/>
        </a:p>
      </dgm:t>
    </dgm:pt>
    <dgm:pt modelId="{CB41F911-EEA1-4F24-8064-F9109C38E676}">
      <dgm:prSet phldrT="[Текст]"/>
      <dgm:spPr/>
      <dgm:t>
        <a:bodyPr/>
        <a:lstStyle/>
        <a:p>
          <a:r>
            <a:rPr lang="ru-RU" dirty="0" smtClean="0"/>
            <a:t>Информация о применении  критерия стоимости жизненного цикла товара или созданного в результате выполнения работы объекта при определении поставщика (подрядчика, исполнителя)</a:t>
          </a:r>
          <a:endParaRPr lang="ru-RU" dirty="0"/>
        </a:p>
      </dgm:t>
    </dgm:pt>
    <dgm:pt modelId="{9EAA6784-2501-4C0F-9248-3AEB3CC6FE3B}" type="parTrans" cxnId="{382BEDD3-646E-4876-9D90-72D75BEB6E3A}">
      <dgm:prSet/>
      <dgm:spPr/>
      <dgm:t>
        <a:bodyPr/>
        <a:lstStyle/>
        <a:p>
          <a:endParaRPr lang="ru-RU"/>
        </a:p>
      </dgm:t>
    </dgm:pt>
    <dgm:pt modelId="{243D0883-2A70-4F76-BAF6-57B5C59408F2}" type="sibTrans" cxnId="{382BEDD3-646E-4876-9D90-72D75BEB6E3A}">
      <dgm:prSet/>
      <dgm:spPr/>
      <dgm:t>
        <a:bodyPr/>
        <a:lstStyle/>
        <a:p>
          <a:endParaRPr lang="ru-RU"/>
        </a:p>
      </dgm:t>
    </dgm:pt>
    <dgm:pt modelId="{CD5870DB-3179-4BA9-9D75-CE05543DB428}">
      <dgm:prSet phldrT="[Текст]"/>
      <dgm:spPr/>
      <dgm:t>
        <a:bodyPr/>
        <a:lstStyle/>
        <a:p>
          <a:r>
            <a:rPr lang="ru-RU" dirty="0" smtClean="0"/>
            <a:t>Информация о банковском сопровождении контракта</a:t>
          </a:r>
          <a:endParaRPr lang="ru-RU" dirty="0"/>
        </a:p>
      </dgm:t>
    </dgm:pt>
    <dgm:pt modelId="{A48CA57A-102F-4704-90E7-FB2C8B251A5A}" type="parTrans" cxnId="{A1B7E1BD-AA80-4B8F-9927-4009BBF82342}">
      <dgm:prSet/>
      <dgm:spPr/>
      <dgm:t>
        <a:bodyPr/>
        <a:lstStyle/>
        <a:p>
          <a:endParaRPr lang="ru-RU"/>
        </a:p>
      </dgm:t>
    </dgm:pt>
    <dgm:pt modelId="{0109A548-5ADB-4660-978F-5E563996B134}" type="sibTrans" cxnId="{A1B7E1BD-AA80-4B8F-9927-4009BBF82342}">
      <dgm:prSet/>
      <dgm:spPr/>
      <dgm:t>
        <a:bodyPr/>
        <a:lstStyle/>
        <a:p>
          <a:endParaRPr lang="ru-RU"/>
        </a:p>
      </dgm:t>
    </dgm:pt>
    <dgm:pt modelId="{C071976B-BF94-4399-8516-721A24A10F08}" type="pres">
      <dgm:prSet presAssocID="{E0B2A72A-5ECB-4741-8D17-E350B4ABC5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A65C66-2BB2-4803-AEAD-1BAC2F05CA9C}" type="pres">
      <dgm:prSet presAssocID="{05102CBE-6482-43C2-ADC6-0DA71E3CEC80}" presName="composite" presStyleCnt="0"/>
      <dgm:spPr/>
    </dgm:pt>
    <dgm:pt modelId="{FE82CCF5-255F-44D7-883E-F0F8065BA7A6}" type="pres">
      <dgm:prSet presAssocID="{05102CBE-6482-43C2-ADC6-0DA71E3CEC8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ECFAC-2CAE-41F0-AEFF-424817199868}" type="pres">
      <dgm:prSet presAssocID="{05102CBE-6482-43C2-ADC6-0DA71E3CEC80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E3AB6F-0B72-481D-B146-8B6CFA3E1500}" type="pres">
      <dgm:prSet presAssocID="{14CF0913-6316-4C96-A353-F72B2CEC33DB}" presName="space" presStyleCnt="0"/>
      <dgm:spPr/>
    </dgm:pt>
    <dgm:pt modelId="{23EC7458-81D9-4DD7-97B6-5BE165211F40}" type="pres">
      <dgm:prSet presAssocID="{8396743A-6FEA-4D39-8060-D2CEC616E2D5}" presName="composite" presStyleCnt="0"/>
      <dgm:spPr/>
    </dgm:pt>
    <dgm:pt modelId="{C7C1BE49-6F57-4B09-A02A-AD7546FD14B7}" type="pres">
      <dgm:prSet presAssocID="{8396743A-6FEA-4D39-8060-D2CEC616E2D5}" presName="parTx" presStyleLbl="alignNode1" presStyleIdx="1" presStyleCnt="2" custLinFactNeighborX="1933" custLinFactNeighborY="-37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32B72-2070-4D5C-9233-594A5194E156}" type="pres">
      <dgm:prSet presAssocID="{8396743A-6FEA-4D39-8060-D2CEC616E2D5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7AF27B-4DB4-4F72-98DE-4B33ED2C5149}" type="presOf" srcId="{41C2568B-B422-440F-B030-CB2A8CB9AFD9}" destId="{92632B72-2070-4D5C-9233-594A5194E156}" srcOrd="0" destOrd="3" presId="urn:microsoft.com/office/officeart/2005/8/layout/hList1"/>
    <dgm:cxn modelId="{1A0678FA-92FD-456A-8601-DA75E73094EB}" type="presOf" srcId="{1A4FA726-BB29-408F-9A3D-DB5EEAD8A19A}" destId="{92632B72-2070-4D5C-9233-594A5194E156}" srcOrd="0" destOrd="4" presId="urn:microsoft.com/office/officeart/2005/8/layout/hList1"/>
    <dgm:cxn modelId="{4624A2CF-FE0C-4375-B22A-EE1DEAF3C4DB}" srcId="{8396743A-6FEA-4D39-8060-D2CEC616E2D5}" destId="{41C2568B-B422-440F-B030-CB2A8CB9AFD9}" srcOrd="3" destOrd="0" parTransId="{E3F25E4F-C337-4B03-9ACE-A078C1E66942}" sibTransId="{55378570-620D-42C1-BD6C-A5D93A55AA99}"/>
    <dgm:cxn modelId="{B7CEEA96-31D2-4E7E-8A99-8B8B1F261019}" type="presOf" srcId="{BA248A73-3DA1-47A5-A119-EF828B76AF86}" destId="{EF6ECFAC-2CAE-41F0-AEFF-424817199868}" srcOrd="0" destOrd="3" presId="urn:microsoft.com/office/officeart/2005/8/layout/hList1"/>
    <dgm:cxn modelId="{1561425E-837B-4ED7-B747-8E206AC77E30}" srcId="{05102CBE-6482-43C2-ADC6-0DA71E3CEC80}" destId="{33A48831-BF7B-4FF3-94C2-5CC336A28768}" srcOrd="9" destOrd="0" parTransId="{8152F33F-6B9B-4071-B9ED-C3A43C1AAA1E}" sibTransId="{7B6E6EC4-DD02-4352-8257-7A49C3788E7E}"/>
    <dgm:cxn modelId="{896D2D98-E06D-4D81-BCDF-CA56108720C6}" type="presOf" srcId="{CB41F911-EEA1-4F24-8064-F9109C38E676}" destId="{92632B72-2070-4D5C-9233-594A5194E156}" srcOrd="0" destOrd="6" presId="urn:microsoft.com/office/officeart/2005/8/layout/hList1"/>
    <dgm:cxn modelId="{982ADA4B-FA0A-4DF9-8B9E-DBF83373E34E}" srcId="{8396743A-6FEA-4D39-8060-D2CEC616E2D5}" destId="{1A4FA726-BB29-408F-9A3D-DB5EEAD8A19A}" srcOrd="4" destOrd="0" parTransId="{F4E225C7-7910-42C2-8127-530EDE40D4ED}" sibTransId="{04937F2A-0DD0-45AE-8AD5-9A38ED827F1B}"/>
    <dgm:cxn modelId="{38A35363-CB08-4D87-B31C-B3288B41B9F6}" type="presOf" srcId="{8396743A-6FEA-4D39-8060-D2CEC616E2D5}" destId="{C7C1BE49-6F57-4B09-A02A-AD7546FD14B7}" srcOrd="0" destOrd="0" presId="urn:microsoft.com/office/officeart/2005/8/layout/hList1"/>
    <dgm:cxn modelId="{AB55A81B-562B-4C18-8774-F4274CD9042F}" type="presOf" srcId="{CF3675E4-B84A-4D91-BF70-33C1CB847222}" destId="{EF6ECFAC-2CAE-41F0-AEFF-424817199868}" srcOrd="0" destOrd="2" presId="urn:microsoft.com/office/officeart/2005/8/layout/hList1"/>
    <dgm:cxn modelId="{FB8FF178-2E1F-4C7D-B8CF-6D41AB5BB83F}" srcId="{E0B2A72A-5ECB-4741-8D17-E350B4ABC54E}" destId="{05102CBE-6482-43C2-ADC6-0DA71E3CEC80}" srcOrd="0" destOrd="0" parTransId="{82D4BA01-9057-4A83-8252-A60ED4109F1A}" sibTransId="{14CF0913-6316-4C96-A353-F72B2CEC33DB}"/>
    <dgm:cxn modelId="{4700D86B-1806-441E-9146-B7695D0D9FBF}" srcId="{8396743A-6FEA-4D39-8060-D2CEC616E2D5}" destId="{DC80B683-135B-4D64-8D8E-2CCAFB77E5FB}" srcOrd="0" destOrd="0" parTransId="{B089A45D-2234-4875-8221-DC51BAA61BBE}" sibTransId="{EE7C0178-B262-4BAA-8305-5B1AF81FB316}"/>
    <dgm:cxn modelId="{F96EB67A-FC71-4FD2-A367-A1D3094E8E52}" type="presOf" srcId="{BEEE6135-5AE0-4F15-BCF5-FCC8E054C1FD}" destId="{EF6ECFAC-2CAE-41F0-AEFF-424817199868}" srcOrd="0" destOrd="0" presId="urn:microsoft.com/office/officeart/2005/8/layout/hList1"/>
    <dgm:cxn modelId="{D8FD6FFB-69FA-4C4E-BC28-9FEAC4320933}" type="presOf" srcId="{B3ED8602-A810-42CA-BD98-4DD5CDAA427A}" destId="{EF6ECFAC-2CAE-41F0-AEFF-424817199868}" srcOrd="0" destOrd="8" presId="urn:microsoft.com/office/officeart/2005/8/layout/hList1"/>
    <dgm:cxn modelId="{D2A0B94C-161A-469E-A22D-CFE3DEB68C38}" type="presOf" srcId="{710F0A4F-5C71-44FC-A382-927A959A810C}" destId="{92632B72-2070-4D5C-9233-594A5194E156}" srcOrd="0" destOrd="5" presId="urn:microsoft.com/office/officeart/2005/8/layout/hList1"/>
    <dgm:cxn modelId="{903E31AF-56BB-43A3-9448-CAFB46C42C1A}" type="presOf" srcId="{CD5870DB-3179-4BA9-9D75-CE05543DB428}" destId="{92632B72-2070-4D5C-9233-594A5194E156}" srcOrd="0" destOrd="7" presId="urn:microsoft.com/office/officeart/2005/8/layout/hList1"/>
    <dgm:cxn modelId="{0AC3A293-24D0-435D-976C-C75BF50131E0}" srcId="{05102CBE-6482-43C2-ADC6-0DA71E3CEC80}" destId="{A401376A-A437-4F22-9262-A83C99D7C205}" srcOrd="7" destOrd="0" parTransId="{EAC86683-45E8-4B90-BAFD-0A392C618998}" sibTransId="{F6C90BA1-566E-4F02-AF70-056B6AF3C282}"/>
    <dgm:cxn modelId="{43C5CBFA-2670-4AA5-98BC-A92E4B6B9469}" srcId="{8396743A-6FEA-4D39-8060-D2CEC616E2D5}" destId="{710F0A4F-5C71-44FC-A382-927A959A810C}" srcOrd="5" destOrd="0" parTransId="{60A425EA-97BD-4D52-BF5B-A6F376F6314A}" sibTransId="{26BA0BF2-7BD3-4BEC-8315-0102F2887166}"/>
    <dgm:cxn modelId="{40A87B2D-3C08-4D62-8B23-242EA5F781E9}" type="presOf" srcId="{05102CBE-6482-43C2-ADC6-0DA71E3CEC80}" destId="{FE82CCF5-255F-44D7-883E-F0F8065BA7A6}" srcOrd="0" destOrd="0" presId="urn:microsoft.com/office/officeart/2005/8/layout/hList1"/>
    <dgm:cxn modelId="{A180E559-77A4-4DFC-8ED5-AB4A08B20228}" type="presOf" srcId="{97299235-989D-4E4C-896A-9603A4C456DC}" destId="{92632B72-2070-4D5C-9233-594A5194E156}" srcOrd="0" destOrd="2" presId="urn:microsoft.com/office/officeart/2005/8/layout/hList1"/>
    <dgm:cxn modelId="{AE64324D-E95C-464D-B836-27A2049F58ED}" type="presOf" srcId="{DC80B683-135B-4D64-8D8E-2CCAFB77E5FB}" destId="{92632B72-2070-4D5C-9233-594A5194E156}" srcOrd="0" destOrd="0" presId="urn:microsoft.com/office/officeart/2005/8/layout/hList1"/>
    <dgm:cxn modelId="{597ED496-D05B-4571-A735-4FAB8EB663EB}" srcId="{05102CBE-6482-43C2-ADC6-0DA71E3CEC80}" destId="{CF3675E4-B84A-4D91-BF70-33C1CB847222}" srcOrd="2" destOrd="0" parTransId="{5683260D-0CB7-48F8-B736-CDD6ACB8579E}" sibTransId="{7D40B5F4-7240-40FD-94D7-0B004B5ADC70}"/>
    <dgm:cxn modelId="{497B93CC-A62C-4AF2-B96C-39FEB93DC600}" srcId="{05102CBE-6482-43C2-ADC6-0DA71E3CEC80}" destId="{B3ED8602-A810-42CA-BD98-4DD5CDAA427A}" srcOrd="8" destOrd="0" parTransId="{13307180-D591-45A8-9F17-42047DAC0FDC}" sibTransId="{CBF5B861-2DFE-467E-B5F9-1A5B8F5CDABD}"/>
    <dgm:cxn modelId="{ADD17161-3DCF-4981-B965-97309C3D35D1}" srcId="{05102CBE-6482-43C2-ADC6-0DA71E3CEC80}" destId="{A2F5D5A7-1E5F-41A2-BC8F-07261353A101}" srcOrd="5" destOrd="0" parTransId="{F87CF61C-14DA-4ED6-84E0-0963E3CF29E0}" sibTransId="{736743B6-1C08-47AB-A06D-CA0CDF36DDEA}"/>
    <dgm:cxn modelId="{3379D7F0-8C5F-44ED-9AB9-E6B9BDD5029E}" type="presOf" srcId="{33A48831-BF7B-4FF3-94C2-5CC336A28768}" destId="{EF6ECFAC-2CAE-41F0-AEFF-424817199868}" srcOrd="0" destOrd="9" presId="urn:microsoft.com/office/officeart/2005/8/layout/hList1"/>
    <dgm:cxn modelId="{4502DDF4-F9EB-488A-A591-DC3A9933C28E}" type="presOf" srcId="{A401376A-A437-4F22-9262-A83C99D7C205}" destId="{EF6ECFAC-2CAE-41F0-AEFF-424817199868}" srcOrd="0" destOrd="7" presId="urn:microsoft.com/office/officeart/2005/8/layout/hList1"/>
    <dgm:cxn modelId="{9D6061DA-9AC9-4BCB-839A-A4ECA995FD05}" srcId="{8396743A-6FEA-4D39-8060-D2CEC616E2D5}" destId="{A14127C0-0F5C-4354-9E91-5B4072A9CE67}" srcOrd="1" destOrd="0" parTransId="{CC76BA60-442E-42D9-AF89-73789CE8938F}" sibTransId="{ACCE738F-ED03-4C5F-9627-F5CADD7A4EFD}"/>
    <dgm:cxn modelId="{8A1D6BE2-E26A-4A3A-8162-5E3A8DADE360}" srcId="{05102CBE-6482-43C2-ADC6-0DA71E3CEC80}" destId="{5B7E386B-461A-49E3-92B6-F5853267437D}" srcOrd="6" destOrd="0" parTransId="{226142DA-5E25-4642-A221-4CE2EF36CD4E}" sibTransId="{A4053091-3F3F-4742-858B-25C61D232BD8}"/>
    <dgm:cxn modelId="{AD8B22B7-9E7B-4D60-B836-BC0B1372805E}" srcId="{05102CBE-6482-43C2-ADC6-0DA71E3CEC80}" destId="{BA248A73-3DA1-47A5-A119-EF828B76AF86}" srcOrd="3" destOrd="0" parTransId="{6A8FE201-A04E-4B28-A5E2-BC725A25004A}" sibTransId="{7CC798F5-33A0-44BE-8A8D-00A1BA3BB459}"/>
    <dgm:cxn modelId="{BCE09573-C0F2-413A-AB8A-632B6C0E1B6A}" type="presOf" srcId="{5B7E386B-461A-49E3-92B6-F5853267437D}" destId="{EF6ECFAC-2CAE-41F0-AEFF-424817199868}" srcOrd="0" destOrd="6" presId="urn:microsoft.com/office/officeart/2005/8/layout/hList1"/>
    <dgm:cxn modelId="{22E8DBC6-D643-4817-9A3A-5759D39E829D}" srcId="{05102CBE-6482-43C2-ADC6-0DA71E3CEC80}" destId="{BEEE6135-5AE0-4F15-BCF5-FCC8E054C1FD}" srcOrd="0" destOrd="0" parTransId="{2E3B22A8-756D-4086-88A3-4106BFF3B234}" sibTransId="{6FB8D1D4-96F4-4B82-AF92-8D8FCB76E11F}"/>
    <dgm:cxn modelId="{A1B7E1BD-AA80-4B8F-9927-4009BBF82342}" srcId="{8396743A-6FEA-4D39-8060-D2CEC616E2D5}" destId="{CD5870DB-3179-4BA9-9D75-CE05543DB428}" srcOrd="7" destOrd="0" parTransId="{A48CA57A-102F-4704-90E7-FB2C8B251A5A}" sibTransId="{0109A548-5ADB-4660-978F-5E563996B134}"/>
    <dgm:cxn modelId="{382BEDD3-646E-4876-9D90-72D75BEB6E3A}" srcId="{8396743A-6FEA-4D39-8060-D2CEC616E2D5}" destId="{CB41F911-EEA1-4F24-8064-F9109C38E676}" srcOrd="6" destOrd="0" parTransId="{9EAA6784-2501-4C0F-9248-3AEB3CC6FE3B}" sibTransId="{243D0883-2A70-4F76-BAF6-57B5C59408F2}"/>
    <dgm:cxn modelId="{05C454CC-2BB2-4CCA-8B6E-2CB66E39F09E}" type="presOf" srcId="{A2F5D5A7-1E5F-41A2-BC8F-07261353A101}" destId="{EF6ECFAC-2CAE-41F0-AEFF-424817199868}" srcOrd="0" destOrd="5" presId="urn:microsoft.com/office/officeart/2005/8/layout/hList1"/>
    <dgm:cxn modelId="{437DB2F7-D3B3-44FE-A127-63ACA6A50CE6}" type="presOf" srcId="{5B70F963-9713-45A8-BC4E-43D22C29C179}" destId="{EF6ECFAC-2CAE-41F0-AEFF-424817199868}" srcOrd="0" destOrd="4" presId="urn:microsoft.com/office/officeart/2005/8/layout/hList1"/>
    <dgm:cxn modelId="{B26F7FD2-F463-4236-AD9C-D464F9FFCDA8}" type="presOf" srcId="{2AC4787C-88DF-46D7-9BAF-64E87BDEF465}" destId="{EF6ECFAC-2CAE-41F0-AEFF-424817199868}" srcOrd="0" destOrd="1" presId="urn:microsoft.com/office/officeart/2005/8/layout/hList1"/>
    <dgm:cxn modelId="{F30A6949-AAE7-46F9-9DA5-9E8563C4E1CD}" srcId="{8396743A-6FEA-4D39-8060-D2CEC616E2D5}" destId="{97299235-989D-4E4C-896A-9603A4C456DC}" srcOrd="2" destOrd="0" parTransId="{D70518D2-90D6-426A-B92E-036383DF5333}" sibTransId="{8F250C11-2028-4A68-97A3-C1FCF32CFE9D}"/>
    <dgm:cxn modelId="{E6BD1187-DC2E-4AED-9DE1-57915517C7FB}" srcId="{E0B2A72A-5ECB-4741-8D17-E350B4ABC54E}" destId="{8396743A-6FEA-4D39-8060-D2CEC616E2D5}" srcOrd="1" destOrd="0" parTransId="{B503E9E0-FE71-4C4B-83F2-EF1DE2841054}" sibTransId="{6771FF5E-EAD0-4304-BEB2-43D5567FF473}"/>
    <dgm:cxn modelId="{01AE475A-918B-478A-8010-D95267C44672}" type="presOf" srcId="{E0B2A72A-5ECB-4741-8D17-E350B4ABC54E}" destId="{C071976B-BF94-4399-8516-721A24A10F08}" srcOrd="0" destOrd="0" presId="urn:microsoft.com/office/officeart/2005/8/layout/hList1"/>
    <dgm:cxn modelId="{8E46225A-E0B2-419D-8E49-BA627B15A4AF}" type="presOf" srcId="{A14127C0-0F5C-4354-9E91-5B4072A9CE67}" destId="{92632B72-2070-4D5C-9233-594A5194E156}" srcOrd="0" destOrd="1" presId="urn:microsoft.com/office/officeart/2005/8/layout/hList1"/>
    <dgm:cxn modelId="{8852C55E-7C1B-4589-BBE8-3870D1D9C464}" srcId="{05102CBE-6482-43C2-ADC6-0DA71E3CEC80}" destId="{2AC4787C-88DF-46D7-9BAF-64E87BDEF465}" srcOrd="1" destOrd="0" parTransId="{EDE00B62-FAF5-4180-975F-5527AD05F33D}" sibTransId="{657B206D-924A-4D46-8761-3CD26F307B74}"/>
    <dgm:cxn modelId="{FD18E2D3-73D7-42CB-9B0E-77C0A68F20E9}" srcId="{05102CBE-6482-43C2-ADC6-0DA71E3CEC80}" destId="{5B70F963-9713-45A8-BC4E-43D22C29C179}" srcOrd="4" destOrd="0" parTransId="{23B37D8B-9581-478B-B422-CDF4FA8269AE}" sibTransId="{6863DE2C-63B0-44A6-B2CD-FDCDAAB658A7}"/>
    <dgm:cxn modelId="{8B7978B4-E5CF-4907-848E-2280D417374D}" type="presParOf" srcId="{C071976B-BF94-4399-8516-721A24A10F08}" destId="{9AA65C66-2BB2-4803-AEAD-1BAC2F05CA9C}" srcOrd="0" destOrd="0" presId="urn:microsoft.com/office/officeart/2005/8/layout/hList1"/>
    <dgm:cxn modelId="{CDA60352-B944-4777-B7D2-D5291E1E9643}" type="presParOf" srcId="{9AA65C66-2BB2-4803-AEAD-1BAC2F05CA9C}" destId="{FE82CCF5-255F-44D7-883E-F0F8065BA7A6}" srcOrd="0" destOrd="0" presId="urn:microsoft.com/office/officeart/2005/8/layout/hList1"/>
    <dgm:cxn modelId="{55776C27-D138-498C-AAB2-E5E9A6F87555}" type="presParOf" srcId="{9AA65C66-2BB2-4803-AEAD-1BAC2F05CA9C}" destId="{EF6ECFAC-2CAE-41F0-AEFF-424817199868}" srcOrd="1" destOrd="0" presId="urn:microsoft.com/office/officeart/2005/8/layout/hList1"/>
    <dgm:cxn modelId="{4A3C0D24-8CE4-4701-A436-D1C17B5D5B63}" type="presParOf" srcId="{C071976B-BF94-4399-8516-721A24A10F08}" destId="{3EE3AB6F-0B72-481D-B146-8B6CFA3E1500}" srcOrd="1" destOrd="0" presId="urn:microsoft.com/office/officeart/2005/8/layout/hList1"/>
    <dgm:cxn modelId="{70EBBF95-62A3-4E7E-A5F3-B294614DD8FF}" type="presParOf" srcId="{C071976B-BF94-4399-8516-721A24A10F08}" destId="{23EC7458-81D9-4DD7-97B6-5BE165211F40}" srcOrd="2" destOrd="0" presId="urn:microsoft.com/office/officeart/2005/8/layout/hList1"/>
    <dgm:cxn modelId="{682DE24E-9084-438D-A3F5-E948DC1B01B9}" type="presParOf" srcId="{23EC7458-81D9-4DD7-97B6-5BE165211F40}" destId="{C7C1BE49-6F57-4B09-A02A-AD7546FD14B7}" srcOrd="0" destOrd="0" presId="urn:microsoft.com/office/officeart/2005/8/layout/hList1"/>
    <dgm:cxn modelId="{7FBA5974-0092-4207-9909-C6CF1B4A47EF}" type="presParOf" srcId="{23EC7458-81D9-4DD7-97B6-5BE165211F40}" destId="{92632B72-2070-4D5C-9233-594A5194E15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82CCF5-255F-44D7-883E-F0F8065BA7A6}">
      <dsp:nvSpPr>
        <dsp:cNvPr id="0" name=""/>
        <dsp:cNvSpPr/>
      </dsp:nvSpPr>
      <dsp:spPr>
        <a:xfrm>
          <a:off x="39" y="55512"/>
          <a:ext cx="3758777" cy="316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План закупок</a:t>
          </a:r>
          <a:endParaRPr lang="ru-RU" sz="1100" kern="1200" dirty="0"/>
        </a:p>
      </dsp:txBody>
      <dsp:txXfrm>
        <a:off x="39" y="55512"/>
        <a:ext cx="3758777" cy="316800"/>
      </dsp:txXfrm>
    </dsp:sp>
    <dsp:sp modelId="{EF6ECFAC-2CAE-41F0-AEFF-424817199868}">
      <dsp:nvSpPr>
        <dsp:cNvPr id="0" name=""/>
        <dsp:cNvSpPr/>
      </dsp:nvSpPr>
      <dsp:spPr>
        <a:xfrm>
          <a:off x="39" y="372312"/>
          <a:ext cx="3758777" cy="314405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Идентификационный код закупки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Цель закупки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Наименование и описание объекта закупки + объем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Объем финансового обеспечения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сроки (периодичность) осуществления планируемых закупок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Обоснование закупки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Информация о закупках товаров, работ, услуг, которые способны поставить, выполнить, оказать только поставщики (подрядчики, исполнители), имеющие необходимый уровень квалификации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Информация об обязательном общественном обсуждении закупки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>
        <a:off x="39" y="372312"/>
        <a:ext cx="3758777" cy="3144054"/>
      </dsp:txXfrm>
    </dsp:sp>
    <dsp:sp modelId="{C7C1BE49-6F57-4B09-A02A-AD7546FD14B7}">
      <dsp:nvSpPr>
        <dsp:cNvPr id="0" name=""/>
        <dsp:cNvSpPr/>
      </dsp:nvSpPr>
      <dsp:spPr>
        <a:xfrm>
          <a:off x="4285084" y="43524"/>
          <a:ext cx="3758777" cy="316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232" tIns="44704" rIns="78232" bIns="44704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План-график</a:t>
          </a:r>
          <a:endParaRPr lang="ru-RU" sz="1100" kern="1200" dirty="0"/>
        </a:p>
      </dsp:txBody>
      <dsp:txXfrm>
        <a:off x="4285084" y="43524"/>
        <a:ext cx="3758777" cy="316800"/>
      </dsp:txXfrm>
    </dsp:sp>
    <dsp:sp modelId="{92632B72-2070-4D5C-9233-594A5194E156}">
      <dsp:nvSpPr>
        <dsp:cNvPr id="0" name=""/>
        <dsp:cNvSpPr/>
      </dsp:nvSpPr>
      <dsp:spPr>
        <a:xfrm>
          <a:off x="4285045" y="372312"/>
          <a:ext cx="3758777" cy="314405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Идентификационный код закупки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Наименование и описание объекта закупки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Дополнительные требования к участникам закупки и обоснование таких требований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Способ определения поставщика (подрядчика, исполнителя) и обоснование выбора этого способа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Дата начала закупки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Информация о размере предоставляемых обеспечения соответствующей заявки участника закупки и обеспечения исполнения контракта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Информация о применении  критерия стоимости жизненного цикла товара или созданного в результате выполнения работы объекта при определении поставщика (подрядчика, исполнителя)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Информация о банковском сопровождении контракта</a:t>
          </a:r>
          <a:endParaRPr lang="ru-RU" sz="1100" kern="1200" dirty="0"/>
        </a:p>
      </dsp:txBody>
      <dsp:txXfrm>
        <a:off x="4285045" y="372312"/>
        <a:ext cx="3758777" cy="31440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880995" cy="492522"/>
          </a:xfrm>
          <a:prstGeom prst="rect">
            <a:avLst/>
          </a:prstGeom>
        </p:spPr>
        <p:txBody>
          <a:bodyPr vert="horz" lIns="90085" tIns="45042" rIns="90085" bIns="4504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65918" y="0"/>
            <a:ext cx="2880995" cy="492522"/>
          </a:xfrm>
          <a:prstGeom prst="rect">
            <a:avLst/>
          </a:prstGeom>
        </p:spPr>
        <p:txBody>
          <a:bodyPr vert="horz" lIns="90085" tIns="45042" rIns="90085" bIns="45042" rtlCol="0"/>
          <a:lstStyle>
            <a:lvl1pPr algn="r">
              <a:defRPr sz="1200"/>
            </a:lvl1pPr>
          </a:lstStyle>
          <a:p>
            <a:fld id="{C13CE02A-2E55-49F9-B102-7EA639FCD961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63600" y="739775"/>
            <a:ext cx="4921250" cy="3692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85" tIns="45042" rIns="90085" bIns="4504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4845" y="4678958"/>
            <a:ext cx="5318760" cy="4432697"/>
          </a:xfrm>
          <a:prstGeom prst="rect">
            <a:avLst/>
          </a:prstGeom>
        </p:spPr>
        <p:txBody>
          <a:bodyPr vert="horz" lIns="90085" tIns="45042" rIns="90085" bIns="4504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56208"/>
            <a:ext cx="2880995" cy="492522"/>
          </a:xfrm>
          <a:prstGeom prst="rect">
            <a:avLst/>
          </a:prstGeom>
        </p:spPr>
        <p:txBody>
          <a:bodyPr vert="horz" lIns="90085" tIns="45042" rIns="90085" bIns="4504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65918" y="9356208"/>
            <a:ext cx="2880995" cy="492522"/>
          </a:xfrm>
          <a:prstGeom prst="rect">
            <a:avLst/>
          </a:prstGeom>
        </p:spPr>
        <p:txBody>
          <a:bodyPr vert="horz" lIns="90085" tIns="45042" rIns="90085" bIns="45042" rtlCol="0" anchor="b"/>
          <a:lstStyle>
            <a:lvl1pPr algn="r">
              <a:defRPr sz="1200"/>
            </a:lvl1pPr>
          </a:lstStyle>
          <a:p>
            <a:fld id="{E2F93E04-DBDF-48DB-A293-A99222CB4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2946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9AE4-7C64-4C14-BA55-0F49866FF7C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7608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9AE4-7C64-4C14-BA55-0F49866FF7C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9281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9AE4-7C64-4C14-BA55-0F49866FF7C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8064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9AE4-7C64-4C14-BA55-0F49866FF7C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0269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EAA92-30EE-4BC2-AC28-ED824841E9A3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93ACF-EA68-41B8-B264-57A032EB8E18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96871-0AEA-4926-B79A-16C17432CF6B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5FF24-0AF2-44A3-97E4-9BF55003A439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6C104-79C5-4406-831A-8069995F6CC9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DC81E-257D-4E2F-8900-AE6477653A71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FEF36-94B1-4445-B46E-C5E9D814E973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89315-C5B6-4122-B82C-6614E433D5A5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40B46-33E6-4204-B26A-7B95AB96D41E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C748C-0FE8-4B91-A27F-7830AC13A1D5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28A5E-8DE2-4A37-8901-9DE7568C5311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6D42AA5-82F3-4C20-A26B-1E8F631C3088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ru-RU" smtClean="0"/>
              <a:t>г. Улан-Удэ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66A0C79-4DE1-48A8-B4A2-F64F3A298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950"/>
          <a:stretch/>
        </p:blipFill>
        <p:spPr>
          <a:xfrm>
            <a:off x="825850" y="-4924"/>
            <a:ext cx="8316416" cy="1124744"/>
          </a:xfrm>
          <a:prstGeom prst="rect">
            <a:avLst/>
          </a:prstGeom>
        </p:spPr>
      </p:pic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50" y="2000250"/>
            <a:ext cx="8572500" cy="1500188"/>
          </a:xfrm>
        </p:spPr>
        <p:txBody>
          <a:bodyPr/>
          <a:lstStyle/>
          <a:p>
            <a:pPr marL="357188" indent="-357188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ahoma" pitchFamily="34" charset="0"/>
              <a:ea typeface="+mj-ea"/>
              <a:cs typeface="Tahoma" pitchFamily="34" charset="0"/>
            </a:endParaRPr>
          </a:p>
          <a:p>
            <a:pPr marL="357188" indent="-357188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dirty="0" smtClean="0">
              <a:latin typeface="Tahoma" pitchFamily="34" charset="0"/>
            </a:endParaRPr>
          </a:p>
        </p:txBody>
      </p:sp>
      <p:sp>
        <p:nvSpPr>
          <p:cNvPr id="18436" name="Прямоугольник 5"/>
          <p:cNvSpPr>
            <a:spLocks noChangeArrowheads="1"/>
          </p:cNvSpPr>
          <p:nvPr/>
        </p:nvSpPr>
        <p:spPr bwMode="auto">
          <a:xfrm>
            <a:off x="214313" y="4581128"/>
            <a:ext cx="87153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Заместитель руководителя, </a:t>
            </a:r>
            <a:endParaRPr lang="ru-RU" dirty="0" smtClean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ahoma" pitchFamily="34" charset="0"/>
              <a:ea typeface="+mj-ea"/>
              <a:cs typeface="Tahoma" pitchFamily="34" charset="0"/>
            </a:endParaRPr>
          </a:p>
          <a:p>
            <a:r>
              <a:rPr lang="ru-RU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начальник </a:t>
            </a:r>
            <a:r>
              <a:rPr lang="ru-RU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отдела </a:t>
            </a:r>
            <a:r>
              <a:rPr lang="ru-RU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размещения государственного </a:t>
            </a:r>
            <a:r>
              <a:rPr lang="ru-RU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заказа</a:t>
            </a:r>
            <a:r>
              <a:rPr lang="en-US" dirty="0"/>
              <a:t/>
            </a:r>
            <a:br>
              <a:rPr lang="en-US" dirty="0"/>
            </a:br>
            <a:r>
              <a:rPr lang="ru-RU" b="1" dirty="0" err="1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Хараев</a:t>
            </a:r>
            <a:r>
              <a:rPr lang="ru-RU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 Борис Валерьевич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950"/>
          <a:stretch/>
        </p:blipFill>
        <p:spPr>
          <a:xfrm>
            <a:off x="0" y="5733256"/>
            <a:ext cx="9144000" cy="112474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5739416"/>
            <a:ext cx="9144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Адрес</a:t>
            </a:r>
            <a:r>
              <a:rPr lang="ru-RU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 670000, г. Улан-Удэ, ул. Ленина, 30</a:t>
            </a:r>
          </a:p>
          <a:p>
            <a:pPr>
              <a:defRPr/>
            </a:pPr>
            <a:r>
              <a:rPr lang="ru-RU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Телефоны</a:t>
            </a:r>
            <a:r>
              <a:rPr lang="ru-RU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 (3012) 21-24-44, 27-81-31, 27-81-32, 27-81-33     </a:t>
            </a:r>
            <a:r>
              <a:rPr lang="ru-RU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Факс</a:t>
            </a:r>
            <a:r>
              <a:rPr lang="ru-RU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 (3012) 21-78-15</a:t>
            </a:r>
          </a:p>
          <a:p>
            <a:pPr>
              <a:defRPr/>
            </a:pPr>
            <a:r>
              <a:rPr lang="ru-RU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Электронная почта</a:t>
            </a:r>
            <a:r>
              <a:rPr lang="en-US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</a:t>
            </a:r>
            <a:r>
              <a:rPr lang="en-US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mail@burzakup.ru</a:t>
            </a:r>
            <a:r>
              <a:rPr lang="ru-RU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                       </a:t>
            </a:r>
            <a:r>
              <a:rPr lang="ru-RU" sz="1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Сайт</a:t>
            </a:r>
            <a:r>
              <a:rPr lang="en-US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 http://www.burzakup.ru</a:t>
            </a:r>
            <a:endParaRPr lang="ru-RU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ahoma" pitchFamily="34" charset="0"/>
              <a:ea typeface="+mj-ea"/>
              <a:cs typeface="Tahoma" pitchFamily="34" charset="0"/>
            </a:endParaRPr>
          </a:p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825851" y="0"/>
            <a:ext cx="8316416" cy="1119820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ru-RU" sz="3200" b="1" dirty="0">
                <a:latin typeface="Tahoma" pitchFamily="34" charset="0"/>
                <a:cs typeface="Tahoma" pitchFamily="34" charset="0"/>
              </a:rPr>
              <a:t>РЕСПУБЛИКАНСКОЕ АГЕНТСТВО</a:t>
            </a:r>
            <a:br>
              <a:rPr lang="ru-RU" sz="3200" b="1" dirty="0">
                <a:latin typeface="Tahoma" pitchFamily="34" charset="0"/>
                <a:cs typeface="Tahoma" pitchFamily="34" charset="0"/>
              </a:rPr>
            </a:br>
            <a:r>
              <a:rPr lang="ru-RU" sz="3200" b="1" dirty="0">
                <a:latin typeface="Tahoma" pitchFamily="34" charset="0"/>
                <a:cs typeface="Tahoma" pitchFamily="34" charset="0"/>
              </a:rPr>
              <a:t>по государственным </a:t>
            </a: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закупкам</a:t>
            </a:r>
            <a:endParaRPr lang="ru-RU" b="1" dirty="0"/>
          </a:p>
        </p:txBody>
      </p:sp>
      <p:pic>
        <p:nvPicPr>
          <p:cNvPr id="1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27584" cy="113348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4664" y="2132856"/>
            <a:ext cx="8334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Проблемы вступления в юридическую силу  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44-ФЗ</a:t>
            </a:r>
            <a:endParaRPr lang="ru-RU" sz="36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ahoma" pitchFamily="34" charset="0"/>
              <a:ea typeface="+mj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05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8"/>
          <p:cNvSpPr txBox="1">
            <a:spLocks/>
          </p:cNvSpPr>
          <p:nvPr/>
        </p:nvSpPr>
        <p:spPr>
          <a:xfrm>
            <a:off x="0" y="632148"/>
            <a:ext cx="9144000" cy="741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Нормирование в сфере закупок (Полномочия УОИВ)</a:t>
            </a:r>
            <a:r>
              <a:rPr lang="ru-RU" sz="2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/>
          </p:cNvSpPr>
          <p:nvPr/>
        </p:nvSpPr>
        <p:spPr bwMode="auto">
          <a:xfrm>
            <a:off x="398591" y="3201864"/>
            <a:ext cx="403860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dirty="0">
                <a:latin typeface="Calibri" pitchFamily="34" charset="0"/>
              </a:rPr>
              <a:t>	Под </a:t>
            </a:r>
            <a:r>
              <a:rPr lang="ru-RU" b="1" dirty="0">
                <a:latin typeface="Calibri" pitchFamily="34" charset="0"/>
              </a:rPr>
              <a:t>нормированием в сфере закупок </a:t>
            </a:r>
            <a:r>
              <a:rPr lang="ru-RU" dirty="0">
                <a:latin typeface="Calibri" pitchFamily="34" charset="0"/>
              </a:rPr>
              <a:t>понимается установление </a:t>
            </a:r>
            <a:r>
              <a:rPr lang="ru-RU" b="1" dirty="0">
                <a:latin typeface="Calibri" pitchFamily="34" charset="0"/>
              </a:rPr>
              <a:t>требований</a:t>
            </a:r>
            <a:r>
              <a:rPr lang="ru-RU" dirty="0">
                <a:latin typeface="Calibri" pitchFamily="34" charset="0"/>
              </a:rPr>
              <a:t> к закупаемым заказчиком товарам, работам, услугам (в том числе </a:t>
            </a:r>
            <a:r>
              <a:rPr lang="ru-RU" b="1" dirty="0">
                <a:latin typeface="Calibri" pitchFamily="34" charset="0"/>
              </a:rPr>
              <a:t>предельной цены </a:t>
            </a:r>
            <a:r>
              <a:rPr lang="ru-RU" dirty="0">
                <a:latin typeface="Calibri" pitchFamily="34" charset="0"/>
              </a:rPr>
              <a:t>товаров, работ, услуг) и (или) нормативных затрат на обеспечение функций государственных органов, органов управления государственными внебюджетными фондами, муниципальных органов</a:t>
            </a:r>
            <a:r>
              <a:rPr lang="ru-RU" dirty="0" smtClean="0">
                <a:latin typeface="Calibri" pitchFamily="34" charset="0"/>
              </a:rPr>
              <a:t>.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8" name="Содержимое 11"/>
          <p:cNvSpPr>
            <a:spLocks/>
          </p:cNvSpPr>
          <p:nvPr/>
        </p:nvSpPr>
        <p:spPr bwMode="auto">
          <a:xfrm>
            <a:off x="4646741" y="3212976"/>
            <a:ext cx="4038600" cy="351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dirty="0">
                <a:latin typeface="Calibri" pitchFamily="34" charset="0"/>
              </a:rPr>
              <a:t>	Под требованиями к закупаемым заказчиком товарам, работам, услугам понимаются требования к: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dirty="0">
                <a:latin typeface="Calibri" pitchFamily="34" charset="0"/>
              </a:rPr>
              <a:t>количеству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dirty="0">
                <a:latin typeface="Calibri" pitchFamily="34" charset="0"/>
              </a:rPr>
              <a:t>качеству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dirty="0">
                <a:latin typeface="Calibri" pitchFamily="34" charset="0"/>
              </a:rPr>
              <a:t>потребительским свойствам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dirty="0">
                <a:latin typeface="Calibri" pitchFamily="34" charset="0"/>
              </a:rPr>
              <a:t>иным  характеристикам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ru-RU" dirty="0">
                <a:latin typeface="Calibri" pitchFamily="34" charset="0"/>
              </a:rPr>
              <a:t>      </a:t>
            </a:r>
            <a:r>
              <a:rPr lang="ru-RU" sz="1400" dirty="0">
                <a:latin typeface="Calibri" pitchFamily="34" charset="0"/>
              </a:rPr>
              <a:t>(которые позволяют обеспечить государственные и муниципальные нужды, но не приводят к закупкам товаров, работ, услуг, имеющим избыточные потребительские свойства или являющимися предметами роскоши в соответствии с законодательством Российской Федерации)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endParaRPr lang="ru-RU" sz="1400" dirty="0">
              <a:latin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91" y="187843"/>
            <a:ext cx="2588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С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1 января 2014 г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lang="ru-RU" sz="2000" b="1" dirty="0">
              <a:solidFill>
                <a:srgbClr val="FF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57303" y="1264607"/>
            <a:ext cx="316865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u="sng" dirty="0">
                <a:solidFill>
                  <a:schemeClr val="tx2"/>
                </a:solidFill>
              </a:rPr>
              <a:t>Правительство РФ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 dirty="0">
                <a:solidFill>
                  <a:schemeClr val="tx2"/>
                </a:solidFill>
              </a:rPr>
              <a:t>общие правила нормирования: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 dirty="0">
                <a:solidFill>
                  <a:schemeClr val="tx2"/>
                </a:solidFill>
              </a:rPr>
              <a:t>правила разработки актов;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 dirty="0">
                <a:solidFill>
                  <a:schemeClr val="tx2"/>
                </a:solidFill>
              </a:rPr>
              <a:t>требования к отдельным видам товаров, работ, услуг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3713291" y="1409070"/>
            <a:ext cx="2736850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u="sng" dirty="0">
                <a:solidFill>
                  <a:schemeClr val="tx2"/>
                </a:solidFill>
              </a:rPr>
              <a:t>Правительство РФ, высшие исполнительные органы субъектов РФ, местные администрации: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 dirty="0">
                <a:solidFill>
                  <a:schemeClr val="tx2"/>
                </a:solidFill>
              </a:rPr>
              <a:t>правила нормирования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6861303" y="207582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6666041" y="1480507"/>
            <a:ext cx="2232025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u="sng">
                <a:solidFill>
                  <a:schemeClr val="tx2"/>
                </a:solidFill>
              </a:rPr>
              <a:t>Государственные и муниципальные органы</a:t>
            </a:r>
            <a:r>
              <a:rPr lang="ru-RU" sz="1400">
                <a:solidFill>
                  <a:schemeClr val="tx2"/>
                </a:solidFill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>
                <a:solidFill>
                  <a:schemeClr val="tx2"/>
                </a:solidFill>
              </a:rPr>
              <a:t> требования к товарам, работам, услугам</a:t>
            </a:r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3157011" y="1728090"/>
            <a:ext cx="504825" cy="50482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AutoShape 15"/>
          <p:cNvSpPr>
            <a:spLocks noChangeArrowheads="1"/>
          </p:cNvSpPr>
          <p:nvPr/>
        </p:nvSpPr>
        <p:spPr bwMode="auto">
          <a:xfrm>
            <a:off x="6089778" y="1754582"/>
            <a:ext cx="504825" cy="50482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637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428750" y="428625"/>
            <a:ext cx="7496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>
              <a:solidFill>
                <a:srgbClr val="FFFFFF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5988" y="1844824"/>
            <a:ext cx="8965658" cy="523751"/>
          </a:xfrm>
          <a:prstGeom prst="roundRec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результатам проведения общественного контроля общественные объединения и объединения юридических лиц вправе</a:t>
            </a:r>
            <a:r>
              <a:rPr lang="en-US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14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4574" y="0"/>
            <a:ext cx="8977072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Контроль в сфере закупок осуществляют в пределах своих полномочий:</a:t>
            </a:r>
          </a:p>
          <a:p>
            <a:r>
              <a:rPr lang="ru-RU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ИОГВ субъекта, уполномоченные на осуществление контроля в сфере закупок;</a:t>
            </a:r>
          </a:p>
          <a:p>
            <a:r>
              <a:rPr lang="ru-RU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Финансовые органы субъектов;</a:t>
            </a:r>
          </a:p>
          <a:p>
            <a:r>
              <a:rPr lang="ru-RU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Органы внутреннего государственного финансового контроля;</a:t>
            </a:r>
          </a:p>
          <a:p>
            <a:r>
              <a:rPr lang="ru-RU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 Ведомственный контроль в лице государственных органов</a:t>
            </a:r>
            <a:r>
              <a:rPr lang="ru-RU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16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 Общественный контроль в лице граждан РФ, общественных объединений и объединений юридических лиц.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5988" y="2432295"/>
            <a:ext cx="7309164" cy="503237"/>
          </a:xfrm>
          <a:prstGeom prst="roundRect">
            <a:avLst/>
          </a:prstGeom>
          <a:noFill/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1400" dirty="0">
                <a:solidFill>
                  <a:srgbClr val="0070C0"/>
                </a:solidFill>
              </a:rPr>
              <a:t> подготавливать </a:t>
            </a:r>
            <a:r>
              <a:rPr lang="ru-RU" sz="1400" b="1" dirty="0">
                <a:solidFill>
                  <a:srgbClr val="0070C0"/>
                </a:solidFill>
              </a:rPr>
              <a:t>предложения по совершенствованию законодательства </a:t>
            </a:r>
            <a:r>
              <a:rPr lang="ru-RU" sz="1400" dirty="0">
                <a:solidFill>
                  <a:srgbClr val="0070C0"/>
                </a:solidFill>
              </a:rPr>
              <a:t>РФ </a:t>
            </a:r>
          </a:p>
          <a:p>
            <a:pPr algn="just">
              <a:defRPr/>
            </a:pPr>
            <a:r>
              <a:rPr lang="ru-RU" sz="1400" dirty="0">
                <a:solidFill>
                  <a:srgbClr val="0070C0"/>
                </a:solidFill>
              </a:rPr>
              <a:t>о контрактной системе в сфере закупок;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5988" y="2991841"/>
            <a:ext cx="7309164" cy="720725"/>
          </a:xfrm>
          <a:prstGeom prst="roundRect">
            <a:avLst/>
          </a:prstGeom>
          <a:noFill/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srgbClr val="0070C0"/>
                </a:solidFill>
              </a:rPr>
              <a:t> обращаться от своего имени в государственные органы и муниципальные органы </a:t>
            </a:r>
            <a:r>
              <a:rPr lang="ru-RU" sz="1400" dirty="0">
                <a:solidFill>
                  <a:srgbClr val="0070C0"/>
                </a:solidFill>
              </a:rPr>
              <a:t>с заявлением о проведении мероприятий по контролю в соответствии с положениями главы 6 Федерального закона №44-ФЗ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5988" y="3789685"/>
            <a:ext cx="7309164" cy="1223963"/>
          </a:xfrm>
          <a:prstGeom prst="roundRect">
            <a:avLst/>
          </a:prstGeom>
          <a:noFill/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srgbClr val="0070C0"/>
                </a:solidFill>
              </a:rPr>
              <a:t> обращаться от своего имени в правоохранительные органы </a:t>
            </a:r>
            <a:r>
              <a:rPr lang="ru-RU" sz="1400" dirty="0">
                <a:solidFill>
                  <a:srgbClr val="0070C0"/>
                </a:solidFill>
              </a:rPr>
              <a:t>в случаях выявления в действиях (бездействии) заказчика, уполномоченного органа, уполномоченного учреждения, специализированной организации, комиссий по осуществлению закупок и их членов, должностных лиц контрактной службы, контрактных управляющих признаков состава преступления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987" y="5111260"/>
            <a:ext cx="7309165" cy="792162"/>
          </a:xfrm>
          <a:prstGeom prst="roundRect">
            <a:avLst/>
          </a:prstGeom>
          <a:noFill/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srgbClr val="0070C0"/>
                </a:solidFill>
              </a:rPr>
              <a:t> обращаться в суд </a:t>
            </a:r>
            <a:r>
              <a:rPr lang="ru-RU" sz="1400" dirty="0">
                <a:solidFill>
                  <a:srgbClr val="0070C0"/>
                </a:solidFill>
              </a:rPr>
              <a:t>в защиту нарушенных или оспариваемых прав и законных интересов группы лиц в соответствии с законодательством РФ</a:t>
            </a:r>
          </a:p>
        </p:txBody>
      </p:sp>
      <p:sp>
        <p:nvSpPr>
          <p:cNvPr id="12" name="AutoShape 18"/>
          <p:cNvSpPr>
            <a:spLocks/>
          </p:cNvSpPr>
          <p:nvPr/>
        </p:nvSpPr>
        <p:spPr bwMode="auto">
          <a:xfrm>
            <a:off x="7405153" y="2432294"/>
            <a:ext cx="321757" cy="3447965"/>
          </a:xfrm>
          <a:prstGeom prst="rightBrace">
            <a:avLst>
              <a:gd name="adj1" fmla="val 89751"/>
              <a:gd name="adj2" fmla="val 5094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7741935" y="2432294"/>
            <a:ext cx="1334425" cy="352725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Необходимость взаимодействия с субъектом обращения (УОИВ)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95988" y="5900193"/>
            <a:ext cx="90649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66700" indent="-2667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15963" indent="-2587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результате </a:t>
            </a:r>
            <a:r>
              <a:rPr lang="ru-RU" dirty="0" smtClean="0"/>
              <a:t>могут </a:t>
            </a:r>
            <a:r>
              <a:rPr lang="ru-RU" dirty="0"/>
              <a:t>быть внесены </a:t>
            </a:r>
            <a:r>
              <a:rPr lang="ru-RU" dirty="0" smtClean="0"/>
              <a:t>изменения: в </a:t>
            </a:r>
            <a:r>
              <a:rPr lang="ru-RU" dirty="0"/>
              <a:t>планы </a:t>
            </a:r>
            <a:r>
              <a:rPr lang="ru-RU" dirty="0" smtClean="0"/>
              <a:t>закупок, в планы-графики, в </a:t>
            </a:r>
            <a:r>
              <a:rPr lang="ru-RU" dirty="0"/>
              <a:t>документацию о </a:t>
            </a:r>
            <a:r>
              <a:rPr lang="ru-RU" dirty="0" smtClean="0"/>
              <a:t>закупках, закупки </a:t>
            </a:r>
            <a:r>
              <a:rPr lang="ru-RU" dirty="0"/>
              <a:t>могут быть </a:t>
            </a:r>
            <a:r>
              <a:rPr lang="ru-RU" dirty="0" smtClean="0"/>
              <a:t>отменены.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1977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5FF24-0AF2-44A3-97E4-9BF55003A439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950"/>
          <a:stretch/>
        </p:blipFill>
        <p:spPr>
          <a:xfrm>
            <a:off x="825850" y="-4924"/>
            <a:ext cx="8316416" cy="1124744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825851" y="0"/>
            <a:ext cx="8316416" cy="11198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РЕСПУБЛИКАНСКОЕ АГЕНТСТВО</a:t>
            </a:r>
            <a:br>
              <a:rPr lang="ru-RU" sz="3200" b="1" dirty="0" smtClean="0">
                <a:latin typeface="Tahoma" pitchFamily="34" charset="0"/>
                <a:cs typeface="Tahoma" pitchFamily="34" charset="0"/>
              </a:rPr>
            </a:b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по государственным закупкам</a:t>
            </a:r>
            <a:endParaRPr lang="ru-RU" b="1" dirty="0"/>
          </a:p>
        </p:txBody>
      </p:sp>
      <p:pic>
        <p:nvPicPr>
          <p:cNvPr id="10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27584" cy="113348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72172" y="3140968"/>
            <a:ext cx="879231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Заказчик </a:t>
            </a:r>
            <a:r>
              <a:rPr lang="ru-RU" sz="23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включает в состав комиссии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преимущественно</a:t>
            </a:r>
            <a:r>
              <a:rPr lang="ru-RU" sz="2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3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лиц, прошедших профессиональную переподготовку или повышение квалификации в сфере закупок, а также лиц, обладающих специальными знаниями, относящимися к объекту закупки.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1845" y="1556792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роблема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комплектования конкурсных, аукционных, котировочных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комиссий.</a:t>
            </a:r>
            <a:endParaRPr lang="ru-RU" sz="2400" b="1" dirty="0">
              <a:solidFill>
                <a:srgbClr val="FF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504" y="2564904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Часть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5. статьи 39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ФЗ -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№44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46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81901" y="404664"/>
            <a:ext cx="8229600" cy="65952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Контрактная служба</a:t>
            </a:r>
            <a:endParaRPr lang="ru-RU" sz="3200" dirty="0" smtClean="0"/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auto">
          <a:xfrm>
            <a:off x="327901" y="1484784"/>
            <a:ext cx="4240212" cy="576262"/>
          </a:xfrm>
          <a:prstGeom prst="roundRect">
            <a:avLst>
              <a:gd name="adj" fmla="val 789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1600">
                <a:solidFill>
                  <a:schemeClr val="bg1"/>
                </a:solidFill>
              </a:rPr>
              <a:t>Совокупный объем закупок </a:t>
            </a:r>
            <a:r>
              <a:rPr lang="en-US" sz="1600">
                <a:solidFill>
                  <a:schemeClr val="bg1"/>
                </a:solidFill>
              </a:rPr>
              <a:t>&gt; 100 </a:t>
            </a:r>
            <a:r>
              <a:rPr lang="ru-RU" sz="1600">
                <a:solidFill>
                  <a:schemeClr val="bg1"/>
                </a:solidFill>
              </a:rPr>
              <a:t>млн.руб.</a:t>
            </a:r>
          </a:p>
        </p:txBody>
      </p:sp>
      <p:sp>
        <p:nvSpPr>
          <p:cNvPr id="8" name="AutoShape 17"/>
          <p:cNvSpPr>
            <a:spLocks noChangeArrowheads="1"/>
          </p:cNvSpPr>
          <p:nvPr/>
        </p:nvSpPr>
        <p:spPr bwMode="auto">
          <a:xfrm>
            <a:off x="4696701" y="1484784"/>
            <a:ext cx="4241800" cy="576262"/>
          </a:xfrm>
          <a:prstGeom prst="roundRect">
            <a:avLst>
              <a:gd name="adj" fmla="val 789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1600">
                <a:solidFill>
                  <a:schemeClr val="bg1"/>
                </a:solidFill>
              </a:rPr>
              <a:t>Совокупный объем закупок </a:t>
            </a:r>
            <a:r>
              <a:rPr lang="en-US" sz="1600">
                <a:solidFill>
                  <a:schemeClr val="bg1"/>
                </a:solidFill>
              </a:rPr>
              <a:t>&lt; 100 </a:t>
            </a:r>
            <a:r>
              <a:rPr lang="ru-RU" sz="1600">
                <a:solidFill>
                  <a:schemeClr val="bg1"/>
                </a:solidFill>
              </a:rPr>
              <a:t>млн.руб.</a:t>
            </a:r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 rot="16200000">
            <a:off x="2113045" y="2133279"/>
            <a:ext cx="360363" cy="215898"/>
          </a:xfrm>
          <a:prstGeom prst="leftArrow">
            <a:avLst>
              <a:gd name="adj1" fmla="val 63602"/>
              <a:gd name="adj2" fmla="val 5229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 rot="16200000">
            <a:off x="6748545" y="2133279"/>
            <a:ext cx="360363" cy="215898"/>
          </a:xfrm>
          <a:prstGeom prst="leftArrow">
            <a:avLst>
              <a:gd name="adj1" fmla="val 63602"/>
              <a:gd name="adj2" fmla="val 5229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42176" y="2421409"/>
            <a:ext cx="4103687" cy="1079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/>
              <a:t>Контрактная служба </a:t>
            </a:r>
            <a:r>
              <a:rPr lang="ru-RU" sz="1600" dirty="0"/>
              <a:t>(</a:t>
            </a:r>
            <a:r>
              <a:rPr lang="ru-RU" sz="1200" dirty="0"/>
              <a:t>создание </a:t>
            </a:r>
            <a:r>
              <a:rPr lang="ru-RU" sz="1200" b="1" dirty="0"/>
              <a:t>специального</a:t>
            </a:r>
            <a:r>
              <a:rPr lang="ru-RU" sz="1200" dirty="0"/>
              <a:t> структурного подразделения </a:t>
            </a:r>
            <a:r>
              <a:rPr lang="ru-RU" sz="1200" b="1" dirty="0"/>
              <a:t>не является обязательным)</a:t>
            </a:r>
            <a:endParaRPr lang="ru-RU" sz="1200" dirty="0"/>
          </a:p>
        </p:txBody>
      </p:sp>
      <p:pic>
        <p:nvPicPr>
          <p:cNvPr id="12" name="Picture 8" descr="D:\work\wORK\Презентации\ФИКС\1333691273_agt_family-of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8625" y="2492846"/>
            <a:ext cx="963595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4768138" y="2451571"/>
            <a:ext cx="4103688" cy="1081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/>
              <a:t>Контрактный управляющий</a:t>
            </a:r>
            <a:endParaRPr lang="ru-RU" sz="1200" dirty="0"/>
          </a:p>
        </p:txBody>
      </p:sp>
      <p:pic>
        <p:nvPicPr>
          <p:cNvPr id="14" name="Picture 2" descr="\\pdc\Общие документы\Julia\Алексею\для презентации\zkazchi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4426" y="2492846"/>
            <a:ext cx="854075" cy="99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535863" y="3788246"/>
            <a:ext cx="80645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Контрактная служба действует в соответствии с положением (регламентом), разработанным и утвержденным на основании типового положения (регламента), утвержденного федеральным органом исполнительной власти по регулированию контрактной системы в сфере закупок;</a:t>
            </a:r>
          </a:p>
          <a:p>
            <a:pPr eaLnBrk="1" hangingPunct="1"/>
            <a:endParaRPr lang="ru-RU" dirty="0"/>
          </a:p>
          <a:p>
            <a:pPr algn="ctr" eaLnBrk="1" hangingPunct="1"/>
            <a:r>
              <a:rPr lang="ru-RU" b="1" i="1" dirty="0">
                <a:solidFill>
                  <a:srgbClr val="FF0000"/>
                </a:solidFill>
              </a:rPr>
              <a:t>Работники контрактной службы, контрактный управляющий должны иметь высшее образование или дополнительное профессиональное образование в сфере закупок</a:t>
            </a:r>
            <a:r>
              <a:rPr lang="ru-RU" b="1" i="1" dirty="0" smtClean="0">
                <a:solidFill>
                  <a:srgbClr val="FF0000"/>
                </a:solidFill>
              </a:rPr>
              <a:t>!!!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585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05403" y="260648"/>
            <a:ext cx="8229600" cy="70021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Внедрение полноценного института планирования закупок (свод за УОИВ)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124744"/>
            <a:ext cx="8472487" cy="928687"/>
          </a:xfrm>
        </p:spPr>
        <p:txBody>
          <a:bodyPr>
            <a:normAutofit fontScale="77500" lnSpcReduction="20000"/>
          </a:bodyPr>
          <a:lstStyle/>
          <a:p>
            <a:pPr marL="0" indent="0">
              <a:buFont typeface="Arial" pitchFamily="34" charset="0"/>
              <a:buNone/>
              <a:defRPr/>
            </a:pPr>
            <a:r>
              <a:rPr lang="ru-RU" dirty="0" smtClean="0"/>
              <a:t>Инструменты планирования закупок: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dirty="0" smtClean="0"/>
              <a:t>планы закупок  - на срок бюджетного планирования (3 года)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dirty="0" smtClean="0"/>
              <a:t>планы-графики – каждый год</a:t>
            </a:r>
          </a:p>
          <a:p>
            <a:pPr>
              <a:buFont typeface="Arial" pitchFamily="34" charset="0"/>
              <a:buNone/>
              <a:defRPr/>
            </a:pPr>
            <a:endParaRPr lang="ru-RU" dirty="0" smtClean="0"/>
          </a:p>
          <a:p>
            <a:pPr>
              <a:buFont typeface="Wingdings" pitchFamily="2" charset="2"/>
              <a:buChar char="ü"/>
              <a:defRPr/>
            </a:pPr>
            <a:endParaRPr lang="ru-RU" dirty="0" smtClean="0"/>
          </a:p>
          <a:p>
            <a:pPr>
              <a:buFont typeface="Wingdings" pitchFamily="2" charset="2"/>
              <a:buChar char="ü"/>
              <a:defRPr/>
            </a:pPr>
            <a:endParaRPr lang="ru-RU" dirty="0" smtClean="0"/>
          </a:p>
          <a:p>
            <a:pPr>
              <a:buFont typeface="Wingdings" pitchFamily="2" charset="2"/>
              <a:buChar char="ü"/>
              <a:defRPr/>
            </a:pPr>
            <a:endParaRPr lang="ru-RU" dirty="0" smtClean="0"/>
          </a:p>
          <a:p>
            <a:pPr>
              <a:buFont typeface="Wingdings" pitchFamily="2" charset="2"/>
              <a:buChar char="ü"/>
              <a:defRPr/>
            </a:pPr>
            <a:endParaRPr lang="ru-RU" dirty="0" smtClean="0"/>
          </a:p>
        </p:txBody>
      </p:sp>
      <p:graphicFrame>
        <p:nvGraphicFramePr>
          <p:cNvPr id="12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490554735"/>
              </p:ext>
            </p:extLst>
          </p:nvPr>
        </p:nvGraphicFramePr>
        <p:xfrm>
          <a:off x="418108" y="1989435"/>
          <a:ext cx="8043862" cy="3571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23528" y="5589240"/>
            <a:ext cx="828092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Необходимость проведения обучения и методологического сопровождения процесса планирования (УОИВ)</a:t>
            </a:r>
          </a:p>
          <a:p>
            <a:pPr algn="ctr" eaLnBrk="1" hangingPunct="1"/>
            <a:r>
              <a:rPr lang="ru-RU" sz="1600" i="1" dirty="0" smtClean="0">
                <a:solidFill>
                  <a:srgbClr val="FF0000"/>
                </a:solidFill>
              </a:rPr>
              <a:t>Планы-графики </a:t>
            </a:r>
            <a:r>
              <a:rPr lang="ru-RU" sz="1600" i="1" dirty="0">
                <a:solidFill>
                  <a:srgbClr val="FF0000"/>
                </a:solidFill>
              </a:rPr>
              <a:t>на 2014 - 2015 годы размещаются по существующим в рамках 94-ФЗ правилам!</a:t>
            </a:r>
          </a:p>
        </p:txBody>
      </p:sp>
    </p:spTree>
    <p:extLst>
      <p:ext uri="{BB962C8B-B14F-4D97-AF65-F5344CB8AC3E}">
        <p14:creationId xmlns:p14="http://schemas.microsoft.com/office/powerpoint/2010/main" xmlns="" val="1428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5FF24-0AF2-44A3-97E4-9BF55003A439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950"/>
          <a:stretch/>
        </p:blipFill>
        <p:spPr>
          <a:xfrm>
            <a:off x="825850" y="-4924"/>
            <a:ext cx="8316416" cy="1124744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825851" y="0"/>
            <a:ext cx="8316416" cy="11198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РЕСПУБЛИКАНСКОЕ АГЕНТСТВО</a:t>
            </a:r>
            <a:br>
              <a:rPr lang="ru-RU" sz="3200" b="1" dirty="0" smtClean="0">
                <a:latin typeface="Tahoma" pitchFamily="34" charset="0"/>
                <a:cs typeface="Tahoma" pitchFamily="34" charset="0"/>
              </a:rPr>
            </a:b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по государственным закупкам</a:t>
            </a:r>
            <a:endParaRPr lang="ru-RU" b="1" dirty="0"/>
          </a:p>
        </p:txBody>
      </p:sp>
      <p:pic>
        <p:nvPicPr>
          <p:cNvPr id="10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27584" cy="113348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50008" y="1556792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Необходимость внесения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изменений в 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нормативные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правовые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акты.</a:t>
            </a:r>
            <a:endParaRPr lang="ru-RU" sz="2400" b="1" dirty="0">
              <a:solidFill>
                <a:srgbClr val="FF00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8064" y="2708920"/>
            <a:ext cx="842191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Федеральный закон от 18.07.2011 N 223-ФЗ (ред. от 02.07.2013) "О закупках товаров, работ, услуг отдельными видами юридических 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лиц" </a:t>
            </a:r>
            <a:endParaRPr lang="ru-RU" sz="2000" b="1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endParaRPr lang="ru-RU" sz="2000" b="1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"Кодекс Российской Федерации об административных правонарушениях" от 30.12.2001 N 195-ФЗ (ред. от 02.11.2013</a:t>
            </a: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)</a:t>
            </a:r>
          </a:p>
          <a:p>
            <a:pPr marL="285750" indent="-285750">
              <a:buFontTx/>
              <a:buChar char="-"/>
            </a:pPr>
            <a:endParaRPr lang="ru-RU" sz="2000" b="1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И другие …</a:t>
            </a:r>
            <a:endParaRPr lang="ru-RU" sz="2000" b="1" dirty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07875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5FF24-0AF2-44A3-97E4-9BF55003A439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Улан-Удэ</a:t>
            </a: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950"/>
          <a:stretch/>
        </p:blipFill>
        <p:spPr>
          <a:xfrm>
            <a:off x="825850" y="-4924"/>
            <a:ext cx="8316416" cy="1124744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85750" y="2000250"/>
            <a:ext cx="8572500" cy="1500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357188" indent="-357188"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600" b="1" smtClean="0">
              <a:latin typeface="Tahoma" pitchFamily="34" charset="0"/>
            </a:endParaRPr>
          </a:p>
          <a:p>
            <a:pPr marL="357188" indent="-357188"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b="1" dirty="0" smtClean="0">
              <a:latin typeface="Tahoma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3084939"/>
            <a:ext cx="91422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8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rPr>
              <a:t>Спасибо за внимание!</a:t>
            </a:r>
            <a:endParaRPr lang="ru-RU" sz="48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latin typeface="Tahoma" pitchFamily="34" charset="0"/>
              <a:ea typeface="+mj-ea"/>
              <a:cs typeface="Tahom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25851" y="0"/>
            <a:ext cx="8316416" cy="11198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РЕСПУБЛИКАНСКОЕ АГЕНТСТВО</a:t>
            </a:r>
            <a:br>
              <a:rPr lang="ru-RU" sz="3200" b="1" dirty="0" smtClean="0">
                <a:latin typeface="Tahoma" pitchFamily="34" charset="0"/>
                <a:cs typeface="Tahoma" pitchFamily="34" charset="0"/>
              </a:rPr>
            </a:br>
            <a:r>
              <a:rPr lang="ru-RU" sz="3200" b="1" dirty="0" smtClean="0">
                <a:latin typeface="Tahoma" pitchFamily="34" charset="0"/>
                <a:cs typeface="Tahoma" pitchFamily="34" charset="0"/>
              </a:rPr>
              <a:t>по государственным закупкам</a:t>
            </a:r>
            <a:endParaRPr lang="ru-RU" b="1" dirty="0"/>
          </a:p>
        </p:txBody>
      </p:sp>
      <p:pic>
        <p:nvPicPr>
          <p:cNvPr id="10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27584" cy="113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63138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943</TotalTime>
  <Words>722</Words>
  <Application>Microsoft Office PowerPoint</Application>
  <PresentationFormat>Экран (4:3)</PresentationFormat>
  <Paragraphs>98</Paragraphs>
  <Slides>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Исполнительная</vt:lpstr>
      <vt:lpstr>РЕСПУБЛИКАНСКОЕ АГЕНТСТВО по государственным закупкам</vt:lpstr>
      <vt:lpstr>Слайд 2</vt:lpstr>
      <vt:lpstr>Слайд 3</vt:lpstr>
      <vt:lpstr>Слайд 4</vt:lpstr>
      <vt:lpstr>Контрактная служба</vt:lpstr>
      <vt:lpstr>Внедрение полноценного института планирования закупок (свод за УОИВ)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ЗверьковСА</dc:creator>
  <cp:lastModifiedBy>Zzz</cp:lastModifiedBy>
  <cp:revision>53</cp:revision>
  <cp:lastPrinted>2012-07-31T03:10:47Z</cp:lastPrinted>
  <dcterms:created xsi:type="dcterms:W3CDTF">2012-06-18T01:31:44Z</dcterms:created>
  <dcterms:modified xsi:type="dcterms:W3CDTF">2013-11-27T04:04:55Z</dcterms:modified>
</cp:coreProperties>
</file>